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mp4" ContentType="video/mp4"/>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theme/themeOverride3.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6" r:id="rId1"/>
  </p:sldMasterIdLst>
  <p:notesMasterIdLst>
    <p:notesMasterId r:id="rId55"/>
  </p:notesMasterIdLst>
  <p:handoutMasterIdLst>
    <p:handoutMasterId r:id="rId56"/>
  </p:handoutMasterIdLst>
  <p:sldIdLst>
    <p:sldId id="618" r:id="rId2"/>
    <p:sldId id="690" r:id="rId3"/>
    <p:sldId id="675" r:id="rId4"/>
    <p:sldId id="565" r:id="rId5"/>
    <p:sldId id="568" r:id="rId6"/>
    <p:sldId id="539" r:id="rId7"/>
    <p:sldId id="586" r:id="rId8"/>
    <p:sldId id="547" r:id="rId9"/>
    <p:sldId id="549" r:id="rId10"/>
    <p:sldId id="592" r:id="rId11"/>
    <p:sldId id="660" r:id="rId12"/>
    <p:sldId id="593" r:id="rId13"/>
    <p:sldId id="617" r:id="rId14"/>
    <p:sldId id="685" r:id="rId15"/>
    <p:sldId id="692" r:id="rId16"/>
    <p:sldId id="616" r:id="rId17"/>
    <p:sldId id="661" r:id="rId18"/>
    <p:sldId id="588" r:id="rId19"/>
    <p:sldId id="600" r:id="rId20"/>
    <p:sldId id="688" r:id="rId21"/>
    <p:sldId id="691" r:id="rId22"/>
    <p:sldId id="700" r:id="rId23"/>
    <p:sldId id="701" r:id="rId24"/>
    <p:sldId id="702" r:id="rId25"/>
    <p:sldId id="703" r:id="rId26"/>
    <p:sldId id="694" r:id="rId27"/>
    <p:sldId id="663" r:id="rId28"/>
    <p:sldId id="662" r:id="rId29"/>
    <p:sldId id="610" r:id="rId30"/>
    <p:sldId id="612" r:id="rId31"/>
    <p:sldId id="695" r:id="rId32"/>
    <p:sldId id="696" r:id="rId33"/>
    <p:sldId id="697" r:id="rId34"/>
    <p:sldId id="665" r:id="rId35"/>
    <p:sldId id="676" r:id="rId36"/>
    <p:sldId id="708" r:id="rId37"/>
    <p:sldId id="677" r:id="rId38"/>
    <p:sldId id="689" r:id="rId39"/>
    <p:sldId id="698" r:id="rId40"/>
    <p:sldId id="673" r:id="rId41"/>
    <p:sldId id="699" r:id="rId42"/>
    <p:sldId id="704" r:id="rId43"/>
    <p:sldId id="705" r:id="rId44"/>
    <p:sldId id="602" r:id="rId45"/>
    <p:sldId id="558" r:id="rId46"/>
    <p:sldId id="608" r:id="rId47"/>
    <p:sldId id="706" r:id="rId48"/>
    <p:sldId id="679" r:id="rId49"/>
    <p:sldId id="681" r:id="rId50"/>
    <p:sldId id="684" r:id="rId51"/>
    <p:sldId id="682" r:id="rId52"/>
    <p:sldId id="707" r:id="rId53"/>
    <p:sldId id="671" r:id="rId54"/>
  </p:sldIdLst>
  <p:sldSz cx="9144000" cy="6400800"/>
  <p:notesSz cx="6858000" cy="9144000"/>
  <p:defaultTextStyle>
    <a:defPPr>
      <a:defRPr lang="en-US"/>
    </a:defPPr>
    <a:lvl1pPr algn="l" rtl="0" eaLnBrk="0" fontAlgn="base" hangingPunct="0">
      <a:spcBef>
        <a:spcPct val="0"/>
      </a:spcBef>
      <a:spcAft>
        <a:spcPct val="0"/>
      </a:spcAft>
      <a:defRPr sz="2400" kern="1200">
        <a:solidFill>
          <a:schemeClr val="tx1"/>
        </a:solidFill>
        <a:latin typeface="Helvetica"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Helvetica"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Helvetica"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Helvetica"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Helvetica" charset="0"/>
        <a:ea typeface="ＭＳ Ｐゴシック" charset="-128"/>
        <a:cs typeface="+mn-cs"/>
      </a:defRPr>
    </a:lvl5pPr>
    <a:lvl6pPr marL="2286000" algn="l" defTabSz="914400" rtl="0" eaLnBrk="1" latinLnBrk="0" hangingPunct="1">
      <a:defRPr sz="2400" kern="1200">
        <a:solidFill>
          <a:schemeClr val="tx1"/>
        </a:solidFill>
        <a:latin typeface="Helvetica" charset="0"/>
        <a:ea typeface="ＭＳ Ｐゴシック" charset="-128"/>
        <a:cs typeface="+mn-cs"/>
      </a:defRPr>
    </a:lvl6pPr>
    <a:lvl7pPr marL="2743200" algn="l" defTabSz="914400" rtl="0" eaLnBrk="1" latinLnBrk="0" hangingPunct="1">
      <a:defRPr sz="2400" kern="1200">
        <a:solidFill>
          <a:schemeClr val="tx1"/>
        </a:solidFill>
        <a:latin typeface="Helvetica" charset="0"/>
        <a:ea typeface="ＭＳ Ｐゴシック" charset="-128"/>
        <a:cs typeface="+mn-cs"/>
      </a:defRPr>
    </a:lvl7pPr>
    <a:lvl8pPr marL="3200400" algn="l" defTabSz="914400" rtl="0" eaLnBrk="1" latinLnBrk="0" hangingPunct="1">
      <a:defRPr sz="2400" kern="1200">
        <a:solidFill>
          <a:schemeClr val="tx1"/>
        </a:solidFill>
        <a:latin typeface="Helvetica" charset="0"/>
        <a:ea typeface="ＭＳ Ｐゴシック" charset="-128"/>
        <a:cs typeface="+mn-cs"/>
      </a:defRPr>
    </a:lvl8pPr>
    <a:lvl9pPr marL="3657600" algn="l" defTabSz="914400" rtl="0" eaLnBrk="1" latinLnBrk="0" hangingPunct="1">
      <a:defRPr sz="2400" kern="1200">
        <a:solidFill>
          <a:schemeClr val="tx1"/>
        </a:solidFill>
        <a:latin typeface="Helvetica" charset="0"/>
        <a:ea typeface="ＭＳ Ｐゴシック" charset="-128"/>
        <a:cs typeface="+mn-cs"/>
      </a:defRPr>
    </a:lvl9pPr>
  </p:defaultTextStyle>
  <p:extLst>
    <p:ext uri="{EFAFB233-063F-42B5-8137-9DF3F51BA10A}">
      <p15:sldGuideLst xmlns:p15="http://schemas.microsoft.com/office/powerpoint/2012/main">
        <p15:guide id="1" orient="horz" pos="2016">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80FF"/>
    <a:srgbClr val="FFFF00"/>
    <a:srgbClr val="00FF00"/>
    <a:srgbClr val="6DFF57"/>
    <a:srgbClr val="E8B687"/>
    <a:srgbClr val="FF28EA"/>
    <a:srgbClr val="FF7D00"/>
    <a:srgbClr val="7DC2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87844"/>
  </p:normalViewPr>
  <p:slideViewPr>
    <p:cSldViewPr showGuides="1">
      <p:cViewPr>
        <p:scale>
          <a:sx n="112" d="100"/>
          <a:sy n="112" d="100"/>
        </p:scale>
        <p:origin x="1008" y="-32"/>
      </p:cViewPr>
      <p:guideLst>
        <p:guide orient="horz" pos="201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howGuides="1">
      <p:cViewPr>
        <p:scale>
          <a:sx n="100" d="100"/>
          <a:sy n="100" d="100"/>
        </p:scale>
        <p:origin x="-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ellendruffel:Desktop:CGAL:CGAL%20seasonal:CGAL%20seas%20summary.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Guilderson</c:v>
          </c:tx>
          <c:spPr>
            <a:ln>
              <a:solidFill>
                <a:srgbClr val="008000"/>
              </a:solidFill>
            </a:ln>
          </c:spPr>
          <c:marker>
            <c:symbol val="circle"/>
            <c:size val="5"/>
            <c:spPr>
              <a:solidFill>
                <a:srgbClr val="008000"/>
              </a:solidFill>
              <a:ln>
                <a:solidFill>
                  <a:schemeClr val="bg2"/>
                </a:solidFill>
              </a:ln>
            </c:spPr>
          </c:marker>
          <c:errBars>
            <c:errDir val="y"/>
            <c:errBarType val="both"/>
            <c:errValType val="fixedVal"/>
            <c:noEndCap val="1"/>
            <c:val val="4.0"/>
            <c:spPr>
              <a:ln>
                <a:solidFill>
                  <a:schemeClr val="accent1"/>
                </a:solidFill>
              </a:ln>
            </c:spPr>
          </c:errBars>
          <c:xVal>
            <c:numRef>
              <c:f>'Guilderson seas Galapagos'!$B$4:$B$200</c:f>
              <c:numCache>
                <c:formatCode>General</c:formatCode>
                <c:ptCount val="197"/>
                <c:pt idx="0">
                  <c:v>1982.76</c:v>
                </c:pt>
                <c:pt idx="1">
                  <c:v>1982.69</c:v>
                </c:pt>
                <c:pt idx="2">
                  <c:v>1982.62</c:v>
                </c:pt>
                <c:pt idx="3">
                  <c:v>1982.56</c:v>
                </c:pt>
                <c:pt idx="4">
                  <c:v>1982.49</c:v>
                </c:pt>
                <c:pt idx="5">
                  <c:v>1982.42</c:v>
                </c:pt>
                <c:pt idx="6">
                  <c:v>1982.36</c:v>
                </c:pt>
                <c:pt idx="7">
                  <c:v>1982.29</c:v>
                </c:pt>
                <c:pt idx="8">
                  <c:v>1982.1</c:v>
                </c:pt>
                <c:pt idx="9">
                  <c:v>1981.9</c:v>
                </c:pt>
                <c:pt idx="10">
                  <c:v>1981.71</c:v>
                </c:pt>
                <c:pt idx="11">
                  <c:v>1981.6</c:v>
                </c:pt>
                <c:pt idx="12">
                  <c:v>1981.5</c:v>
                </c:pt>
                <c:pt idx="13">
                  <c:v>1981.4</c:v>
                </c:pt>
                <c:pt idx="14">
                  <c:v>1981.29</c:v>
                </c:pt>
                <c:pt idx="15">
                  <c:v>1981.12</c:v>
                </c:pt>
                <c:pt idx="16">
                  <c:v>1980.96</c:v>
                </c:pt>
                <c:pt idx="17">
                  <c:v>1980.79</c:v>
                </c:pt>
                <c:pt idx="18">
                  <c:v>1980.67</c:v>
                </c:pt>
                <c:pt idx="19">
                  <c:v>1980.54</c:v>
                </c:pt>
                <c:pt idx="20">
                  <c:v>1980.46</c:v>
                </c:pt>
                <c:pt idx="21">
                  <c:v>1980.37</c:v>
                </c:pt>
                <c:pt idx="22">
                  <c:v>1980.29</c:v>
                </c:pt>
                <c:pt idx="23">
                  <c:v>1980.22</c:v>
                </c:pt>
                <c:pt idx="24">
                  <c:v>1980.15</c:v>
                </c:pt>
                <c:pt idx="25">
                  <c:v>1980.07</c:v>
                </c:pt>
                <c:pt idx="26">
                  <c:v>1980.0</c:v>
                </c:pt>
                <c:pt idx="27">
                  <c:v>1979.93</c:v>
                </c:pt>
                <c:pt idx="28">
                  <c:v>1979.85</c:v>
                </c:pt>
                <c:pt idx="29">
                  <c:v>1979.78</c:v>
                </c:pt>
                <c:pt idx="30">
                  <c:v>1979.71</c:v>
                </c:pt>
                <c:pt idx="31">
                  <c:v>1979.57</c:v>
                </c:pt>
                <c:pt idx="32">
                  <c:v>1979.43</c:v>
                </c:pt>
                <c:pt idx="33">
                  <c:v>1979.29</c:v>
                </c:pt>
                <c:pt idx="34">
                  <c:v>1979.1</c:v>
                </c:pt>
                <c:pt idx="35">
                  <c:v>1978.9</c:v>
                </c:pt>
                <c:pt idx="36">
                  <c:v>1978.71</c:v>
                </c:pt>
                <c:pt idx="37">
                  <c:v>1978.42</c:v>
                </c:pt>
                <c:pt idx="38">
                  <c:v>1978.12</c:v>
                </c:pt>
                <c:pt idx="39">
                  <c:v>1978.04</c:v>
                </c:pt>
                <c:pt idx="40">
                  <c:v>1977.96</c:v>
                </c:pt>
                <c:pt idx="41">
                  <c:v>1977.87</c:v>
                </c:pt>
                <c:pt idx="42">
                  <c:v>1977.79</c:v>
                </c:pt>
                <c:pt idx="43">
                  <c:v>1977.71</c:v>
                </c:pt>
                <c:pt idx="44">
                  <c:v>1977.59</c:v>
                </c:pt>
                <c:pt idx="45">
                  <c:v>1977.47</c:v>
                </c:pt>
                <c:pt idx="46">
                  <c:v>1977.36</c:v>
                </c:pt>
                <c:pt idx="47">
                  <c:v>1977.24</c:v>
                </c:pt>
                <c:pt idx="48">
                  <c:v>1977.12</c:v>
                </c:pt>
                <c:pt idx="49">
                  <c:v>1977.06</c:v>
                </c:pt>
                <c:pt idx="50">
                  <c:v>1976.99</c:v>
                </c:pt>
                <c:pt idx="51">
                  <c:v>1976.92</c:v>
                </c:pt>
                <c:pt idx="52">
                  <c:v>1976.86</c:v>
                </c:pt>
                <c:pt idx="53">
                  <c:v>1976.79</c:v>
                </c:pt>
                <c:pt idx="54">
                  <c:v>1976.65</c:v>
                </c:pt>
                <c:pt idx="55">
                  <c:v>1976.5</c:v>
                </c:pt>
                <c:pt idx="56">
                  <c:v>1976.35</c:v>
                </c:pt>
                <c:pt idx="57">
                  <c:v>1976.21</c:v>
                </c:pt>
                <c:pt idx="58">
                  <c:v>1976.04</c:v>
                </c:pt>
                <c:pt idx="59">
                  <c:v>1975.87</c:v>
                </c:pt>
                <c:pt idx="60">
                  <c:v>1975.71</c:v>
                </c:pt>
                <c:pt idx="61">
                  <c:v>1975.46</c:v>
                </c:pt>
                <c:pt idx="62">
                  <c:v>1975.21</c:v>
                </c:pt>
                <c:pt idx="63">
                  <c:v>1975.0</c:v>
                </c:pt>
                <c:pt idx="64">
                  <c:v>1974.79</c:v>
                </c:pt>
                <c:pt idx="65">
                  <c:v>1974.62</c:v>
                </c:pt>
                <c:pt idx="66">
                  <c:v>1974.46</c:v>
                </c:pt>
                <c:pt idx="67">
                  <c:v>1974.29</c:v>
                </c:pt>
                <c:pt idx="68">
                  <c:v>1974.1</c:v>
                </c:pt>
                <c:pt idx="69">
                  <c:v>1973.9</c:v>
                </c:pt>
                <c:pt idx="70">
                  <c:v>1973.71</c:v>
                </c:pt>
                <c:pt idx="71">
                  <c:v>1973.51</c:v>
                </c:pt>
                <c:pt idx="72">
                  <c:v>1973.32</c:v>
                </c:pt>
                <c:pt idx="73">
                  <c:v>1973.12</c:v>
                </c:pt>
                <c:pt idx="74">
                  <c:v>1973.02</c:v>
                </c:pt>
                <c:pt idx="75">
                  <c:v>1972.92</c:v>
                </c:pt>
                <c:pt idx="76">
                  <c:v>1972.81</c:v>
                </c:pt>
                <c:pt idx="77">
                  <c:v>1972.71</c:v>
                </c:pt>
                <c:pt idx="78">
                  <c:v>1972.61</c:v>
                </c:pt>
                <c:pt idx="79">
                  <c:v>1972.51</c:v>
                </c:pt>
                <c:pt idx="80">
                  <c:v>1972.41</c:v>
                </c:pt>
                <c:pt idx="81">
                  <c:v>1972.31</c:v>
                </c:pt>
                <c:pt idx="82">
                  <c:v>1972.21</c:v>
                </c:pt>
                <c:pt idx="83">
                  <c:v>1972.14</c:v>
                </c:pt>
                <c:pt idx="84">
                  <c:v>1972.06</c:v>
                </c:pt>
                <c:pt idx="85">
                  <c:v>1971.99</c:v>
                </c:pt>
                <c:pt idx="86">
                  <c:v>1971.92</c:v>
                </c:pt>
                <c:pt idx="87">
                  <c:v>1971.84</c:v>
                </c:pt>
                <c:pt idx="88">
                  <c:v>1971.77</c:v>
                </c:pt>
                <c:pt idx="89">
                  <c:v>1971.7</c:v>
                </c:pt>
                <c:pt idx="90">
                  <c:v>1971.62</c:v>
                </c:pt>
                <c:pt idx="91">
                  <c:v>1971.46</c:v>
                </c:pt>
                <c:pt idx="92">
                  <c:v>1971.29</c:v>
                </c:pt>
                <c:pt idx="93">
                  <c:v>1971.12</c:v>
                </c:pt>
                <c:pt idx="94">
                  <c:v>1970.96</c:v>
                </c:pt>
                <c:pt idx="95">
                  <c:v>1970.79</c:v>
                </c:pt>
                <c:pt idx="96">
                  <c:v>1970.63</c:v>
                </c:pt>
                <c:pt idx="97">
                  <c:v>1970.52</c:v>
                </c:pt>
                <c:pt idx="98">
                  <c:v>1970.42</c:v>
                </c:pt>
                <c:pt idx="99">
                  <c:v>1970.31</c:v>
                </c:pt>
                <c:pt idx="100">
                  <c:v>1970.21</c:v>
                </c:pt>
                <c:pt idx="101">
                  <c:v>1970.04</c:v>
                </c:pt>
                <c:pt idx="102">
                  <c:v>1969.88</c:v>
                </c:pt>
                <c:pt idx="103">
                  <c:v>1969.71</c:v>
                </c:pt>
                <c:pt idx="104">
                  <c:v>1969.57</c:v>
                </c:pt>
                <c:pt idx="105">
                  <c:v>1969.43</c:v>
                </c:pt>
                <c:pt idx="106">
                  <c:v>1969.29</c:v>
                </c:pt>
                <c:pt idx="107">
                  <c:v>1969.24</c:v>
                </c:pt>
                <c:pt idx="108">
                  <c:v>1969.18</c:v>
                </c:pt>
                <c:pt idx="109">
                  <c:v>1969.13</c:v>
                </c:pt>
                <c:pt idx="110">
                  <c:v>1969.07</c:v>
                </c:pt>
                <c:pt idx="111">
                  <c:v>1969.01</c:v>
                </c:pt>
                <c:pt idx="112">
                  <c:v>1968.96</c:v>
                </c:pt>
                <c:pt idx="113">
                  <c:v>1968.79</c:v>
                </c:pt>
                <c:pt idx="114">
                  <c:v>1968.63</c:v>
                </c:pt>
                <c:pt idx="115">
                  <c:v>1968.42</c:v>
                </c:pt>
                <c:pt idx="116">
                  <c:v>1968.21</c:v>
                </c:pt>
                <c:pt idx="117">
                  <c:v>1968.0</c:v>
                </c:pt>
                <c:pt idx="118">
                  <c:v>1967.79</c:v>
                </c:pt>
                <c:pt idx="119">
                  <c:v>1967.65</c:v>
                </c:pt>
                <c:pt idx="120">
                  <c:v>1967.5</c:v>
                </c:pt>
                <c:pt idx="121">
                  <c:v>1967.35</c:v>
                </c:pt>
                <c:pt idx="122">
                  <c:v>1967.21</c:v>
                </c:pt>
                <c:pt idx="123">
                  <c:v>1967.06</c:v>
                </c:pt>
                <c:pt idx="124">
                  <c:v>1966.92</c:v>
                </c:pt>
                <c:pt idx="125">
                  <c:v>1966.77</c:v>
                </c:pt>
                <c:pt idx="126">
                  <c:v>1966.63</c:v>
                </c:pt>
                <c:pt idx="127">
                  <c:v>1966.46</c:v>
                </c:pt>
                <c:pt idx="128">
                  <c:v>1966.29</c:v>
                </c:pt>
                <c:pt idx="129">
                  <c:v>1966.13</c:v>
                </c:pt>
                <c:pt idx="130">
                  <c:v>1966.04</c:v>
                </c:pt>
                <c:pt idx="131">
                  <c:v>1965.96</c:v>
                </c:pt>
                <c:pt idx="132">
                  <c:v>1965.88</c:v>
                </c:pt>
                <c:pt idx="133">
                  <c:v>1965.79</c:v>
                </c:pt>
                <c:pt idx="134">
                  <c:v>1965.63</c:v>
                </c:pt>
                <c:pt idx="135">
                  <c:v>1965.46</c:v>
                </c:pt>
                <c:pt idx="136">
                  <c:v>1965.29</c:v>
                </c:pt>
                <c:pt idx="137">
                  <c:v>1965.07</c:v>
                </c:pt>
                <c:pt idx="138">
                  <c:v>1964.85</c:v>
                </c:pt>
                <c:pt idx="139">
                  <c:v>1964.63</c:v>
                </c:pt>
                <c:pt idx="140">
                  <c:v>1964.38</c:v>
                </c:pt>
                <c:pt idx="141">
                  <c:v>1964.13</c:v>
                </c:pt>
                <c:pt idx="142">
                  <c:v>1964.06</c:v>
                </c:pt>
                <c:pt idx="143">
                  <c:v>1964.0</c:v>
                </c:pt>
                <c:pt idx="144">
                  <c:v>1963.94</c:v>
                </c:pt>
                <c:pt idx="145">
                  <c:v>1963.88</c:v>
                </c:pt>
                <c:pt idx="146">
                  <c:v>1963.81</c:v>
                </c:pt>
                <c:pt idx="147">
                  <c:v>1963.75</c:v>
                </c:pt>
                <c:pt idx="148">
                  <c:v>1963.69</c:v>
                </c:pt>
                <c:pt idx="149">
                  <c:v>1963.63</c:v>
                </c:pt>
                <c:pt idx="150">
                  <c:v>1963.42</c:v>
                </c:pt>
                <c:pt idx="151">
                  <c:v>1963.21</c:v>
                </c:pt>
                <c:pt idx="152">
                  <c:v>1963.11</c:v>
                </c:pt>
                <c:pt idx="153">
                  <c:v>1963.01</c:v>
                </c:pt>
                <c:pt idx="154">
                  <c:v>1962.91</c:v>
                </c:pt>
                <c:pt idx="155">
                  <c:v>1962.81</c:v>
                </c:pt>
                <c:pt idx="156">
                  <c:v>1962.71</c:v>
                </c:pt>
                <c:pt idx="157">
                  <c:v>1962.51</c:v>
                </c:pt>
                <c:pt idx="158">
                  <c:v>1962.32</c:v>
                </c:pt>
                <c:pt idx="159">
                  <c:v>1962.13</c:v>
                </c:pt>
                <c:pt idx="160">
                  <c:v>1961.92</c:v>
                </c:pt>
                <c:pt idx="161">
                  <c:v>1961.71</c:v>
                </c:pt>
                <c:pt idx="162">
                  <c:v>1961.58</c:v>
                </c:pt>
                <c:pt idx="163">
                  <c:v>1961.46</c:v>
                </c:pt>
                <c:pt idx="164">
                  <c:v>1961.33</c:v>
                </c:pt>
                <c:pt idx="165">
                  <c:v>1961.21</c:v>
                </c:pt>
                <c:pt idx="166">
                  <c:v>1960.92</c:v>
                </c:pt>
                <c:pt idx="167">
                  <c:v>1960.63</c:v>
                </c:pt>
                <c:pt idx="168">
                  <c:v>1960.49</c:v>
                </c:pt>
                <c:pt idx="169">
                  <c:v>1960.35</c:v>
                </c:pt>
                <c:pt idx="170">
                  <c:v>1960.21</c:v>
                </c:pt>
                <c:pt idx="171">
                  <c:v>1960.04</c:v>
                </c:pt>
                <c:pt idx="172">
                  <c:v>1959.88</c:v>
                </c:pt>
                <c:pt idx="173">
                  <c:v>1959.71</c:v>
                </c:pt>
                <c:pt idx="174">
                  <c:v>1959.54</c:v>
                </c:pt>
                <c:pt idx="175">
                  <c:v>1959.38</c:v>
                </c:pt>
                <c:pt idx="176">
                  <c:v>1959.21</c:v>
                </c:pt>
                <c:pt idx="177">
                  <c:v>1959.04</c:v>
                </c:pt>
                <c:pt idx="178">
                  <c:v>1958.88</c:v>
                </c:pt>
                <c:pt idx="179">
                  <c:v>1958.71</c:v>
                </c:pt>
                <c:pt idx="180">
                  <c:v>1958.58</c:v>
                </c:pt>
                <c:pt idx="181">
                  <c:v>1958.46</c:v>
                </c:pt>
                <c:pt idx="182">
                  <c:v>1958.33</c:v>
                </c:pt>
                <c:pt idx="183">
                  <c:v>1958.21</c:v>
                </c:pt>
                <c:pt idx="184">
                  <c:v>1958.08</c:v>
                </c:pt>
                <c:pt idx="185">
                  <c:v>1957.96</c:v>
                </c:pt>
                <c:pt idx="186">
                  <c:v>1957.83</c:v>
                </c:pt>
                <c:pt idx="187">
                  <c:v>1957.71</c:v>
                </c:pt>
                <c:pt idx="188">
                  <c:v>1957.65</c:v>
                </c:pt>
                <c:pt idx="189">
                  <c:v>1957.59</c:v>
                </c:pt>
                <c:pt idx="190">
                  <c:v>1957.53</c:v>
                </c:pt>
                <c:pt idx="191">
                  <c:v>1957.47</c:v>
                </c:pt>
                <c:pt idx="192">
                  <c:v>1957.41</c:v>
                </c:pt>
                <c:pt idx="193">
                  <c:v>1957.35</c:v>
                </c:pt>
                <c:pt idx="194">
                  <c:v>1957.29</c:v>
                </c:pt>
                <c:pt idx="195">
                  <c:v>1957.04</c:v>
                </c:pt>
                <c:pt idx="196">
                  <c:v>1956.79</c:v>
                </c:pt>
              </c:numCache>
            </c:numRef>
          </c:xVal>
          <c:yVal>
            <c:numRef>
              <c:f>'Guilderson seas Galapagos'!$C$4:$C$200</c:f>
              <c:numCache>
                <c:formatCode>General</c:formatCode>
                <c:ptCount val="197"/>
                <c:pt idx="0">
                  <c:v>61.0</c:v>
                </c:pt>
                <c:pt idx="1">
                  <c:v>40.0</c:v>
                </c:pt>
                <c:pt idx="2">
                  <c:v>40.0</c:v>
                </c:pt>
                <c:pt idx="3">
                  <c:v>60.0</c:v>
                </c:pt>
                <c:pt idx="4">
                  <c:v>64.0</c:v>
                </c:pt>
                <c:pt idx="5">
                  <c:v>47.0</c:v>
                </c:pt>
                <c:pt idx="6">
                  <c:v>61.0</c:v>
                </c:pt>
                <c:pt idx="7">
                  <c:v>43.0</c:v>
                </c:pt>
                <c:pt idx="8">
                  <c:v>35.0</c:v>
                </c:pt>
                <c:pt idx="9">
                  <c:v>31.0</c:v>
                </c:pt>
                <c:pt idx="10">
                  <c:v>27.0</c:v>
                </c:pt>
                <c:pt idx="11">
                  <c:v>43.0</c:v>
                </c:pt>
                <c:pt idx="12">
                  <c:v>48.0</c:v>
                </c:pt>
                <c:pt idx="13">
                  <c:v>55.0</c:v>
                </c:pt>
                <c:pt idx="14">
                  <c:v>24.0</c:v>
                </c:pt>
                <c:pt idx="15">
                  <c:v>39.0</c:v>
                </c:pt>
                <c:pt idx="16">
                  <c:v>29.0</c:v>
                </c:pt>
                <c:pt idx="17">
                  <c:v>25.0</c:v>
                </c:pt>
                <c:pt idx="18">
                  <c:v>20.0</c:v>
                </c:pt>
                <c:pt idx="19">
                  <c:v>39.0</c:v>
                </c:pt>
                <c:pt idx="20">
                  <c:v>48.0</c:v>
                </c:pt>
                <c:pt idx="21">
                  <c:v>44.0</c:v>
                </c:pt>
                <c:pt idx="22">
                  <c:v>41.0</c:v>
                </c:pt>
                <c:pt idx="23">
                  <c:v>52.0</c:v>
                </c:pt>
                <c:pt idx="24">
                  <c:v>40.0</c:v>
                </c:pt>
                <c:pt idx="25">
                  <c:v>26.0</c:v>
                </c:pt>
                <c:pt idx="26">
                  <c:v>31.0</c:v>
                </c:pt>
                <c:pt idx="27">
                  <c:v>29.0</c:v>
                </c:pt>
                <c:pt idx="28">
                  <c:v>20.0</c:v>
                </c:pt>
                <c:pt idx="29">
                  <c:v>37.0</c:v>
                </c:pt>
                <c:pt idx="30">
                  <c:v>42.0</c:v>
                </c:pt>
                <c:pt idx="31">
                  <c:v>48.0</c:v>
                </c:pt>
                <c:pt idx="32">
                  <c:v>50.0</c:v>
                </c:pt>
                <c:pt idx="33">
                  <c:v>60.0</c:v>
                </c:pt>
                <c:pt idx="34">
                  <c:v>46.0</c:v>
                </c:pt>
                <c:pt idx="35">
                  <c:v>9.0</c:v>
                </c:pt>
                <c:pt idx="36">
                  <c:v>23.0</c:v>
                </c:pt>
                <c:pt idx="37">
                  <c:v>45.0</c:v>
                </c:pt>
                <c:pt idx="38">
                  <c:v>49.0</c:v>
                </c:pt>
                <c:pt idx="39">
                  <c:v>40.0</c:v>
                </c:pt>
                <c:pt idx="40">
                  <c:v>39.0</c:v>
                </c:pt>
                <c:pt idx="41">
                  <c:v>37.0</c:v>
                </c:pt>
                <c:pt idx="42">
                  <c:v>13.0</c:v>
                </c:pt>
                <c:pt idx="43">
                  <c:v>19.0</c:v>
                </c:pt>
                <c:pt idx="44">
                  <c:v>36.0</c:v>
                </c:pt>
                <c:pt idx="45">
                  <c:v>41.0</c:v>
                </c:pt>
                <c:pt idx="46">
                  <c:v>37.0</c:v>
                </c:pt>
                <c:pt idx="47">
                  <c:v>50.0</c:v>
                </c:pt>
                <c:pt idx="48">
                  <c:v>43.0</c:v>
                </c:pt>
                <c:pt idx="49">
                  <c:v>45.0</c:v>
                </c:pt>
                <c:pt idx="50">
                  <c:v>46.0</c:v>
                </c:pt>
                <c:pt idx="51">
                  <c:v>37.0</c:v>
                </c:pt>
                <c:pt idx="52">
                  <c:v>25.0</c:v>
                </c:pt>
                <c:pt idx="53">
                  <c:v>27.0</c:v>
                </c:pt>
                <c:pt idx="54">
                  <c:v>45.0</c:v>
                </c:pt>
                <c:pt idx="55">
                  <c:v>54.0</c:v>
                </c:pt>
                <c:pt idx="56">
                  <c:v>66.0</c:v>
                </c:pt>
                <c:pt idx="57">
                  <c:v>55.0</c:v>
                </c:pt>
                <c:pt idx="58">
                  <c:v>20.0</c:v>
                </c:pt>
                <c:pt idx="59">
                  <c:v>-37.0</c:v>
                </c:pt>
                <c:pt idx="60">
                  <c:v>2.0</c:v>
                </c:pt>
                <c:pt idx="61">
                  <c:v>33.0</c:v>
                </c:pt>
                <c:pt idx="62">
                  <c:v>32.0</c:v>
                </c:pt>
                <c:pt idx="63">
                  <c:v>-3.0</c:v>
                </c:pt>
                <c:pt idx="64">
                  <c:v>-18.0</c:v>
                </c:pt>
                <c:pt idx="65">
                  <c:v>-1.0</c:v>
                </c:pt>
                <c:pt idx="66">
                  <c:v>19.0</c:v>
                </c:pt>
                <c:pt idx="67">
                  <c:v>32.0</c:v>
                </c:pt>
                <c:pt idx="68">
                  <c:v>26.0</c:v>
                </c:pt>
                <c:pt idx="69">
                  <c:v>-3.0</c:v>
                </c:pt>
                <c:pt idx="70">
                  <c:v>-22.0</c:v>
                </c:pt>
                <c:pt idx="71">
                  <c:v>-14.0</c:v>
                </c:pt>
                <c:pt idx="72">
                  <c:v>0.0</c:v>
                </c:pt>
                <c:pt idx="73">
                  <c:v>46.0</c:v>
                </c:pt>
                <c:pt idx="74">
                  <c:v>34.0</c:v>
                </c:pt>
                <c:pt idx="75">
                  <c:v>27.0</c:v>
                </c:pt>
                <c:pt idx="76">
                  <c:v>2.0</c:v>
                </c:pt>
                <c:pt idx="77">
                  <c:v>23.0</c:v>
                </c:pt>
                <c:pt idx="78">
                  <c:v>26.0</c:v>
                </c:pt>
                <c:pt idx="79">
                  <c:v>42.0</c:v>
                </c:pt>
                <c:pt idx="80">
                  <c:v>43.0</c:v>
                </c:pt>
                <c:pt idx="81">
                  <c:v>34.0</c:v>
                </c:pt>
                <c:pt idx="82">
                  <c:v>30.0</c:v>
                </c:pt>
                <c:pt idx="83">
                  <c:v>17.0</c:v>
                </c:pt>
                <c:pt idx="84">
                  <c:v>9.0</c:v>
                </c:pt>
                <c:pt idx="85">
                  <c:v>-24.0</c:v>
                </c:pt>
                <c:pt idx="86">
                  <c:v>-14.0</c:v>
                </c:pt>
                <c:pt idx="87">
                  <c:v>-29.0</c:v>
                </c:pt>
                <c:pt idx="88">
                  <c:v>-31.0</c:v>
                </c:pt>
                <c:pt idx="89">
                  <c:v>-15.0</c:v>
                </c:pt>
                <c:pt idx="90">
                  <c:v>0.0</c:v>
                </c:pt>
                <c:pt idx="91">
                  <c:v>3.0</c:v>
                </c:pt>
                <c:pt idx="92">
                  <c:v>1.0</c:v>
                </c:pt>
                <c:pt idx="93">
                  <c:v>-19.0</c:v>
                </c:pt>
                <c:pt idx="94">
                  <c:v>-29.0</c:v>
                </c:pt>
                <c:pt idx="95">
                  <c:v>-35.0</c:v>
                </c:pt>
                <c:pt idx="96">
                  <c:v>-32.0</c:v>
                </c:pt>
                <c:pt idx="97">
                  <c:v>-15.0</c:v>
                </c:pt>
                <c:pt idx="98">
                  <c:v>-24.0</c:v>
                </c:pt>
                <c:pt idx="99">
                  <c:v>-12.0</c:v>
                </c:pt>
                <c:pt idx="100">
                  <c:v>-6.0</c:v>
                </c:pt>
                <c:pt idx="101">
                  <c:v>-15.0</c:v>
                </c:pt>
                <c:pt idx="102">
                  <c:v>-20.0</c:v>
                </c:pt>
                <c:pt idx="103">
                  <c:v>-29.0</c:v>
                </c:pt>
                <c:pt idx="104">
                  <c:v>1.0</c:v>
                </c:pt>
                <c:pt idx="105">
                  <c:v>21.0</c:v>
                </c:pt>
                <c:pt idx="106">
                  <c:v>16.0</c:v>
                </c:pt>
                <c:pt idx="107">
                  <c:v>-1.0</c:v>
                </c:pt>
                <c:pt idx="108">
                  <c:v>-5.0</c:v>
                </c:pt>
                <c:pt idx="109">
                  <c:v>-4.0</c:v>
                </c:pt>
                <c:pt idx="110">
                  <c:v>-9.0</c:v>
                </c:pt>
                <c:pt idx="111">
                  <c:v>-18.0</c:v>
                </c:pt>
                <c:pt idx="112">
                  <c:v>-21.0</c:v>
                </c:pt>
                <c:pt idx="113">
                  <c:v>-17.0</c:v>
                </c:pt>
                <c:pt idx="114">
                  <c:v>-38.0</c:v>
                </c:pt>
                <c:pt idx="115">
                  <c:v>-32.0</c:v>
                </c:pt>
                <c:pt idx="116">
                  <c:v>-30.0</c:v>
                </c:pt>
                <c:pt idx="117">
                  <c:v>-42.0</c:v>
                </c:pt>
                <c:pt idx="118">
                  <c:v>-40.0</c:v>
                </c:pt>
                <c:pt idx="119">
                  <c:v>-33.0</c:v>
                </c:pt>
                <c:pt idx="120">
                  <c:v>-32.0</c:v>
                </c:pt>
                <c:pt idx="121">
                  <c:v>-27.0</c:v>
                </c:pt>
                <c:pt idx="122">
                  <c:v>-28.0</c:v>
                </c:pt>
                <c:pt idx="123">
                  <c:v>-35.0</c:v>
                </c:pt>
                <c:pt idx="124">
                  <c:v>-20.0</c:v>
                </c:pt>
                <c:pt idx="125">
                  <c:v>-35.0</c:v>
                </c:pt>
                <c:pt idx="126">
                  <c:v>-40.0</c:v>
                </c:pt>
                <c:pt idx="127">
                  <c:v>-32.0</c:v>
                </c:pt>
                <c:pt idx="128">
                  <c:v>-12.0</c:v>
                </c:pt>
                <c:pt idx="129">
                  <c:v>8.0</c:v>
                </c:pt>
                <c:pt idx="130">
                  <c:v>-7.0</c:v>
                </c:pt>
                <c:pt idx="131">
                  <c:v>-9.0</c:v>
                </c:pt>
                <c:pt idx="132">
                  <c:v>-35.0</c:v>
                </c:pt>
                <c:pt idx="133">
                  <c:v>-30.0</c:v>
                </c:pt>
                <c:pt idx="134">
                  <c:v>-20.0</c:v>
                </c:pt>
                <c:pt idx="135">
                  <c:v>-17.0</c:v>
                </c:pt>
                <c:pt idx="136">
                  <c:v>-13.0</c:v>
                </c:pt>
                <c:pt idx="137">
                  <c:v>-18.0</c:v>
                </c:pt>
                <c:pt idx="138">
                  <c:v>-48.0</c:v>
                </c:pt>
                <c:pt idx="139">
                  <c:v>-61.0</c:v>
                </c:pt>
                <c:pt idx="140">
                  <c:v>-42.0</c:v>
                </c:pt>
                <c:pt idx="141">
                  <c:v>-35.0</c:v>
                </c:pt>
                <c:pt idx="142">
                  <c:v>-43.0</c:v>
                </c:pt>
                <c:pt idx="143">
                  <c:v>-43.0</c:v>
                </c:pt>
                <c:pt idx="144">
                  <c:v>-30.0</c:v>
                </c:pt>
                <c:pt idx="145">
                  <c:v>-40.0</c:v>
                </c:pt>
                <c:pt idx="146">
                  <c:v>-59.0</c:v>
                </c:pt>
                <c:pt idx="147">
                  <c:v>-40.0</c:v>
                </c:pt>
                <c:pt idx="148">
                  <c:v>-51.0</c:v>
                </c:pt>
                <c:pt idx="149">
                  <c:v>-55.0</c:v>
                </c:pt>
                <c:pt idx="150">
                  <c:v>-42.0</c:v>
                </c:pt>
                <c:pt idx="151">
                  <c:v>-63.0</c:v>
                </c:pt>
                <c:pt idx="152">
                  <c:v>-63.0</c:v>
                </c:pt>
                <c:pt idx="153">
                  <c:v>-74.0</c:v>
                </c:pt>
                <c:pt idx="154">
                  <c:v>-67.0</c:v>
                </c:pt>
                <c:pt idx="155">
                  <c:v>-70.0</c:v>
                </c:pt>
                <c:pt idx="156">
                  <c:v>-63.0</c:v>
                </c:pt>
                <c:pt idx="157">
                  <c:v>-63.0</c:v>
                </c:pt>
                <c:pt idx="158">
                  <c:v>-57.0</c:v>
                </c:pt>
                <c:pt idx="159">
                  <c:v>-54.0</c:v>
                </c:pt>
                <c:pt idx="160">
                  <c:v>-63.0</c:v>
                </c:pt>
                <c:pt idx="161">
                  <c:v>-64.0</c:v>
                </c:pt>
                <c:pt idx="162">
                  <c:v>-70.0</c:v>
                </c:pt>
                <c:pt idx="163">
                  <c:v>-56.0</c:v>
                </c:pt>
                <c:pt idx="164">
                  <c:v>-63.0</c:v>
                </c:pt>
                <c:pt idx="165">
                  <c:v>-56.0</c:v>
                </c:pt>
                <c:pt idx="166">
                  <c:v>-65.0</c:v>
                </c:pt>
                <c:pt idx="167">
                  <c:v>-67.0</c:v>
                </c:pt>
                <c:pt idx="168">
                  <c:v>-72.0</c:v>
                </c:pt>
                <c:pt idx="169">
                  <c:v>-68.0</c:v>
                </c:pt>
                <c:pt idx="170">
                  <c:v>-75.0</c:v>
                </c:pt>
                <c:pt idx="171">
                  <c:v>-72.0</c:v>
                </c:pt>
                <c:pt idx="172">
                  <c:v>-75.0</c:v>
                </c:pt>
                <c:pt idx="173">
                  <c:v>-80.0</c:v>
                </c:pt>
                <c:pt idx="174">
                  <c:v>-73.0</c:v>
                </c:pt>
                <c:pt idx="175">
                  <c:v>-57.0</c:v>
                </c:pt>
                <c:pt idx="176">
                  <c:v>-59.0</c:v>
                </c:pt>
                <c:pt idx="177">
                  <c:v>-58.0</c:v>
                </c:pt>
                <c:pt idx="178">
                  <c:v>-87.0</c:v>
                </c:pt>
                <c:pt idx="179">
                  <c:v>-82.0</c:v>
                </c:pt>
                <c:pt idx="180">
                  <c:v>-75.0</c:v>
                </c:pt>
                <c:pt idx="181">
                  <c:v>-74.0</c:v>
                </c:pt>
                <c:pt idx="182">
                  <c:v>-66.0</c:v>
                </c:pt>
                <c:pt idx="183">
                  <c:v>-65.0</c:v>
                </c:pt>
                <c:pt idx="184">
                  <c:v>-68.0</c:v>
                </c:pt>
                <c:pt idx="185">
                  <c:v>-69.0</c:v>
                </c:pt>
                <c:pt idx="186">
                  <c:v>-67.0</c:v>
                </c:pt>
                <c:pt idx="187">
                  <c:v>-76.0</c:v>
                </c:pt>
                <c:pt idx="188">
                  <c:v>-68.0</c:v>
                </c:pt>
                <c:pt idx="189">
                  <c:v>-74.0</c:v>
                </c:pt>
                <c:pt idx="190">
                  <c:v>-65.0</c:v>
                </c:pt>
                <c:pt idx="191">
                  <c:v>-73.0</c:v>
                </c:pt>
                <c:pt idx="192">
                  <c:v>-63.0</c:v>
                </c:pt>
                <c:pt idx="193">
                  <c:v>-73.0</c:v>
                </c:pt>
                <c:pt idx="194">
                  <c:v>-72.0</c:v>
                </c:pt>
                <c:pt idx="195">
                  <c:v>-73.0</c:v>
                </c:pt>
                <c:pt idx="196">
                  <c:v>-76.0</c:v>
                </c:pt>
              </c:numCache>
            </c:numRef>
          </c:yVal>
          <c:smooth val="0"/>
        </c:ser>
        <c:dLbls>
          <c:showLegendKey val="0"/>
          <c:showVal val="0"/>
          <c:showCatName val="0"/>
          <c:showSerName val="0"/>
          <c:showPercent val="0"/>
          <c:showBubbleSize val="0"/>
        </c:dLbls>
        <c:axId val="1372742992"/>
        <c:axId val="1372750288"/>
      </c:scatterChart>
      <c:valAx>
        <c:axId val="1372742992"/>
        <c:scaling>
          <c:orientation val="minMax"/>
        </c:scaling>
        <c:delete val="0"/>
        <c:axPos val="b"/>
        <c:title>
          <c:tx>
            <c:rich>
              <a:bodyPr/>
              <a:lstStyle/>
              <a:p>
                <a:pPr>
                  <a:defRPr sz="1800" b="0">
                    <a:latin typeface="Helvetica"/>
                    <a:cs typeface="Helvetica"/>
                  </a:defRPr>
                </a:pPr>
                <a:endParaRPr lang="en-US" sz="1800" b="0">
                  <a:latin typeface="Helvetica"/>
                  <a:cs typeface="Helvetica"/>
                </a:endParaRPr>
              </a:p>
            </c:rich>
          </c:tx>
          <c:layout>
            <c:manualLayout>
              <c:xMode val="edge"/>
              <c:yMode val="edge"/>
              <c:x val="0.456493214322236"/>
              <c:y val="0.925991189427313"/>
            </c:manualLayout>
          </c:layout>
          <c:overlay val="0"/>
        </c:title>
        <c:numFmt formatCode="General" sourceLinked="1"/>
        <c:majorTickMark val="out"/>
        <c:minorTickMark val="in"/>
        <c:tickLblPos val="nextTo"/>
        <c:txPr>
          <a:bodyPr/>
          <a:lstStyle/>
          <a:p>
            <a:pPr>
              <a:defRPr sz="1800">
                <a:latin typeface="Helvetica"/>
              </a:defRPr>
            </a:pPr>
            <a:endParaRPr lang="en-US"/>
          </a:p>
        </c:txPr>
        <c:crossAx val="1372750288"/>
        <c:crossesAt val="-100.0"/>
        <c:crossBetween val="midCat"/>
      </c:valAx>
      <c:valAx>
        <c:axId val="1372750288"/>
        <c:scaling>
          <c:orientation val="minMax"/>
        </c:scaling>
        <c:delete val="0"/>
        <c:axPos val="l"/>
        <c:majorGridlines>
          <c:spPr>
            <a:ln>
              <a:noFill/>
            </a:ln>
          </c:spPr>
        </c:majorGridlines>
        <c:title>
          <c:tx>
            <c:rich>
              <a:bodyPr/>
              <a:lstStyle/>
              <a:p>
                <a:pPr>
                  <a:defRPr sz="1800" b="0">
                    <a:latin typeface="Helvetica"/>
                    <a:cs typeface="Helvetica"/>
                  </a:defRPr>
                </a:pPr>
                <a:r>
                  <a:rPr lang="en-US" sz="2000" b="0">
                    <a:latin typeface="Helvetica"/>
                    <a:cs typeface="Helvetica"/>
                  </a:rPr>
                  <a:t>∆</a:t>
                </a:r>
                <a:r>
                  <a:rPr lang="en-US" sz="2000" b="0" baseline="30000">
                    <a:latin typeface="Helvetica"/>
                    <a:cs typeface="Helvetica"/>
                  </a:rPr>
                  <a:t> </a:t>
                </a:r>
                <a:r>
                  <a:rPr lang="en-US" sz="2000" b="0">
                    <a:latin typeface="Helvetica"/>
                    <a:cs typeface="Helvetica"/>
                  </a:rPr>
                  <a:t> ‰</a:t>
                </a:r>
              </a:p>
            </c:rich>
          </c:tx>
          <c:layout>
            <c:manualLayout>
              <c:xMode val="edge"/>
              <c:yMode val="edge"/>
              <c:x val="0.0408163265306122"/>
              <c:y val="0.396960612389348"/>
            </c:manualLayout>
          </c:layout>
          <c:overlay val="0"/>
        </c:title>
        <c:numFmt formatCode="General" sourceLinked="1"/>
        <c:majorTickMark val="out"/>
        <c:minorTickMark val="in"/>
        <c:tickLblPos val="nextTo"/>
        <c:txPr>
          <a:bodyPr/>
          <a:lstStyle/>
          <a:p>
            <a:pPr>
              <a:defRPr sz="1800">
                <a:latin typeface="Helvetica"/>
              </a:defRPr>
            </a:pPr>
            <a:endParaRPr lang="en-US"/>
          </a:p>
        </c:txPr>
        <c:crossAx val="1372742992"/>
        <c:crosses val="autoZero"/>
        <c:crossBetween val="midCat"/>
        <c:minorUnit val="5.0"/>
      </c:valAx>
      <c:spPr>
        <a:noFill/>
        <a:ln>
          <a:solidFill>
            <a:schemeClr val="tx1"/>
          </a:solidFill>
        </a:ln>
      </c:spPr>
    </c:plotArea>
    <c:plotVisOnly val="1"/>
    <c:dispBlanksAs val="gap"/>
    <c:showDLblsOverMax val="0"/>
  </c:chart>
  <c:spPr>
    <a:noFill/>
    <a:ln>
      <a:noFill/>
    </a:ln>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0674" name="Rectangle 2"/>
          <p:cNvSpPr>
            <a:spLocks noGrp="1" noChangeArrowheads="1"/>
          </p:cNvSpPr>
          <p:nvPr>
            <p:ph type="hdr" sz="quarter"/>
          </p:nvPr>
        </p:nvSpPr>
        <p:spPr bwMode="auto">
          <a:xfrm>
            <a:off x="0" y="0"/>
            <a:ext cx="2971800" cy="457200"/>
          </a:xfrm>
          <a:prstGeom prst="rect">
            <a:avLst/>
          </a:prstGeom>
          <a:noFill/>
          <a:ln w="254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Helvetica" charset="0"/>
                <a:ea typeface="ＭＳ Ｐゴシック" charset="0"/>
                <a:cs typeface="ＭＳ Ｐゴシック" charset="0"/>
              </a:defRPr>
            </a:lvl1pPr>
          </a:lstStyle>
          <a:p>
            <a:pPr>
              <a:defRPr/>
            </a:pPr>
            <a:endParaRPr lang="en-US"/>
          </a:p>
        </p:txBody>
      </p:sp>
      <p:sp>
        <p:nvSpPr>
          <p:cNvPr id="540675" name="Rectangle 3"/>
          <p:cNvSpPr>
            <a:spLocks noGrp="1" noChangeArrowheads="1"/>
          </p:cNvSpPr>
          <p:nvPr>
            <p:ph type="dt" sz="quarter" idx="1"/>
          </p:nvPr>
        </p:nvSpPr>
        <p:spPr bwMode="auto">
          <a:xfrm>
            <a:off x="3886200" y="0"/>
            <a:ext cx="2971800" cy="457200"/>
          </a:xfrm>
          <a:prstGeom prst="rect">
            <a:avLst/>
          </a:prstGeom>
          <a:noFill/>
          <a:ln w="254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Helvetica" charset="0"/>
                <a:ea typeface="ＭＳ Ｐゴシック" charset="0"/>
                <a:cs typeface="ＭＳ Ｐゴシック" charset="0"/>
              </a:defRPr>
            </a:lvl1pPr>
          </a:lstStyle>
          <a:p>
            <a:pPr>
              <a:defRPr/>
            </a:pPr>
            <a:endParaRPr lang="en-US"/>
          </a:p>
        </p:txBody>
      </p:sp>
      <p:sp>
        <p:nvSpPr>
          <p:cNvPr id="540676" name="Rectangle 4"/>
          <p:cNvSpPr>
            <a:spLocks noGrp="1" noChangeArrowheads="1"/>
          </p:cNvSpPr>
          <p:nvPr>
            <p:ph type="ftr" sz="quarter" idx="2"/>
          </p:nvPr>
        </p:nvSpPr>
        <p:spPr bwMode="auto">
          <a:xfrm>
            <a:off x="0" y="8686800"/>
            <a:ext cx="2971800" cy="457200"/>
          </a:xfrm>
          <a:prstGeom prst="rect">
            <a:avLst/>
          </a:prstGeom>
          <a:noFill/>
          <a:ln w="254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Helvetica" charset="0"/>
                <a:ea typeface="ＭＳ Ｐゴシック" charset="0"/>
                <a:cs typeface="ＭＳ Ｐゴシック" charset="0"/>
              </a:defRPr>
            </a:lvl1pPr>
          </a:lstStyle>
          <a:p>
            <a:pPr>
              <a:defRPr/>
            </a:pPr>
            <a:endParaRPr lang="en-US"/>
          </a:p>
        </p:txBody>
      </p:sp>
      <p:sp>
        <p:nvSpPr>
          <p:cNvPr id="540677" name="Rectangle 5"/>
          <p:cNvSpPr>
            <a:spLocks noGrp="1" noChangeArrowheads="1"/>
          </p:cNvSpPr>
          <p:nvPr>
            <p:ph type="sldNum" sz="quarter" idx="3"/>
          </p:nvPr>
        </p:nvSpPr>
        <p:spPr bwMode="auto">
          <a:xfrm>
            <a:off x="3886200" y="8686800"/>
            <a:ext cx="2971800" cy="457200"/>
          </a:xfrm>
          <a:prstGeom prst="rect">
            <a:avLst/>
          </a:prstGeom>
          <a:noFill/>
          <a:ln w="254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0B8CF9C-2B6D-2442-B956-EDF81F576EC4}"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ea typeface="ＭＳ Ｐゴシック" charset="0"/>
                <a:cs typeface="ＭＳ Ｐゴシック" charset="0"/>
              </a:defRPr>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ea typeface="ＭＳ Ｐゴシック" charset="0"/>
                <a:cs typeface="ＭＳ Ｐゴシック" charset="0"/>
              </a:defRPr>
            </a:lvl1pPr>
          </a:lstStyle>
          <a:p>
            <a:pPr>
              <a:defRPr/>
            </a:pPr>
            <a:endParaRPr lang="en-US"/>
          </a:p>
        </p:txBody>
      </p:sp>
      <p:sp>
        <p:nvSpPr>
          <p:cNvPr id="18436" name="Rectangle 4"/>
          <p:cNvSpPr>
            <a:spLocks noChangeArrowheads="1" noTextEdit="1"/>
          </p:cNvSpPr>
          <p:nvPr>
            <p:ph type="sldImg" idx="2"/>
          </p:nvPr>
        </p:nvSpPr>
        <p:spPr bwMode="auto">
          <a:xfrm>
            <a:off x="979488" y="685800"/>
            <a:ext cx="4899025"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ea typeface="ＭＳ Ｐゴシック" charset="0"/>
                <a:cs typeface="ＭＳ Ｐゴシック" charset="0"/>
              </a:defRPr>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47B68D28-5DE6-364D-9D30-2AEC8EE94A74}"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Times"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Times"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Times"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Times"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280EC40D-EB56-694D-9F7C-824515A76E37}" type="slidenum">
              <a:rPr lang="en-US" altLang="en-US" sz="1200">
                <a:latin typeface="Times" charset="0"/>
              </a:rPr>
              <a:pPr/>
              <a:t>1</a:t>
            </a:fld>
            <a:endParaRPr lang="en-US" altLang="en-US" sz="1200">
              <a:latin typeface="Times" charset="0"/>
            </a:endParaRPr>
          </a:p>
        </p:txBody>
      </p:sp>
      <p:sp>
        <p:nvSpPr>
          <p:cNvPr id="20482" name="Rectangle 2"/>
          <p:cNvSpPr>
            <a:spLocks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sz="1000">
              <a:latin typeface="Times"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5CD50085-4AE0-DD46-A65B-3A2A20E6ADED}" type="slidenum">
              <a:rPr lang="en-US" altLang="en-US" sz="1200">
                <a:latin typeface="Times" charset="0"/>
              </a:rPr>
              <a:pPr/>
              <a:t>11</a:t>
            </a:fld>
            <a:endParaRPr lang="en-US" altLang="en-US" sz="1200">
              <a:latin typeface="Times" charset="0"/>
            </a:endParaRPr>
          </a:p>
        </p:txBody>
      </p:sp>
      <p:sp>
        <p:nvSpPr>
          <p:cNvPr id="37890" name="Rectangle 2"/>
          <p:cNvSpPr>
            <a:spLocks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CC301AD5-FDBD-F949-B93B-58A75D3D6671}" type="slidenum">
              <a:rPr lang="en-US" altLang="en-US" sz="1200">
                <a:latin typeface="Times" charset="0"/>
              </a:rPr>
              <a:pPr/>
              <a:t>12</a:t>
            </a:fld>
            <a:endParaRPr lang="en-US" altLang="en-US" sz="1200">
              <a:latin typeface="Times" charset="0"/>
            </a:endParaRPr>
          </a:p>
        </p:txBody>
      </p:sp>
      <p:sp>
        <p:nvSpPr>
          <p:cNvPr id="39938" name="Rectangle 2"/>
          <p:cNvSpPr>
            <a:spLocks noChangeArrowheads="1"/>
          </p:cNvSpPr>
          <p:nvPr>
            <p:ph type="sldImg"/>
          </p:nvPr>
        </p:nvSpPr>
        <p:spPr>
          <a:xfrm>
            <a:off x="981075" y="685800"/>
            <a:ext cx="4895850" cy="3429000"/>
          </a:xfrm>
          <a:solidFill>
            <a:srgbClr val="FFFFFF"/>
          </a:solidFill>
          <a:ln/>
        </p:spPr>
      </p:sp>
      <p:sp>
        <p:nvSpPr>
          <p:cNvPr id="39939" name="Rectangle 3"/>
          <p:cNvSpPr>
            <a:spLocks noChangeArrowheads="1"/>
          </p:cNvSpPr>
          <p:nvPr>
            <p:ph type="body" idx="1"/>
          </p:nvPr>
        </p:nvSpPr>
        <p:spPr>
          <a:solidFill>
            <a:srgbClr val="FFFFFF"/>
          </a:solidFill>
          <a:ln>
            <a:solidFill>
              <a:srgbClr val="000000"/>
            </a:solidFill>
          </a:ln>
        </p:spPr>
        <p:txBody>
          <a:bodyPr/>
          <a:lstStyle/>
          <a:p>
            <a:endParaRPr lang="en-US" altLang="en-US" sz="1800" b="1" dirty="0">
              <a:latin typeface="Times" charset="0"/>
              <a:ea typeface="ＭＳ Ｐゴシック" charset="-128"/>
            </a:endParaRPr>
          </a:p>
          <a:p>
            <a:r>
              <a:rPr lang="en-US" altLang="en-US" sz="1800" b="1" dirty="0">
                <a:latin typeface="Times" charset="0"/>
                <a:ea typeface="ＭＳ Ｐゴシック" charset="-128"/>
              </a:rPr>
              <a:t>The cores are </a:t>
            </a:r>
            <a:r>
              <a:rPr lang="en-US" altLang="en-US" sz="1800" b="1" dirty="0">
                <a:solidFill>
                  <a:srgbClr val="CC0000"/>
                </a:solidFill>
                <a:latin typeface="Times" charset="0"/>
                <a:ea typeface="ＭＳ Ｐゴシック" charset="-128"/>
              </a:rPr>
              <a:t>cut</a:t>
            </a:r>
            <a:r>
              <a:rPr lang="en-US" altLang="en-US" sz="1800" b="1" dirty="0">
                <a:latin typeface="Times" charset="0"/>
                <a:ea typeface="ＭＳ Ｐゴシック" charset="-128"/>
              </a:rPr>
              <a:t> along the axis of upward growth.</a:t>
            </a:r>
          </a:p>
          <a:p>
            <a:endParaRPr lang="en-US" altLang="en-US" sz="1800" b="1" dirty="0">
              <a:latin typeface="Times" charset="0"/>
              <a:ea typeface="ＭＳ Ｐゴシック" charset="-128"/>
            </a:endParaRPr>
          </a:p>
          <a:p>
            <a:r>
              <a:rPr lang="en-US" altLang="en-US" sz="1800" b="1" dirty="0">
                <a:latin typeface="Times" charset="0"/>
                <a:ea typeface="ＭＳ Ｐゴシック" charset="-128"/>
              </a:rPr>
              <a:t>Then </a:t>
            </a:r>
            <a:r>
              <a:rPr lang="en-US" altLang="en-US" sz="1800" b="1" dirty="0">
                <a:solidFill>
                  <a:srgbClr val="CC0000"/>
                </a:solidFill>
                <a:latin typeface="Times" charset="0"/>
                <a:ea typeface="ＭＳ Ｐゴシック" charset="-128"/>
              </a:rPr>
              <a:t>x-rayed</a:t>
            </a:r>
            <a:r>
              <a:rPr lang="en-US" altLang="en-US" sz="1800" b="1" dirty="0">
                <a:latin typeface="Times" charset="0"/>
                <a:ea typeface="ＭＳ Ｐゴシック" charset="-128"/>
              </a:rPr>
              <a:t> to reveal annual density bands.</a:t>
            </a:r>
          </a:p>
          <a:p>
            <a:endParaRPr lang="en-US" altLang="en-US" sz="1800" b="1" dirty="0">
              <a:latin typeface="Times" charset="0"/>
              <a:ea typeface="ＭＳ Ｐゴシック" charset="-128"/>
            </a:endParaRPr>
          </a:p>
          <a:p>
            <a:r>
              <a:rPr lang="en-US" altLang="en-US" sz="1800" b="1" dirty="0">
                <a:latin typeface="Times" charset="0"/>
                <a:ea typeface="ＭＳ Ｐゴシック" charset="-128"/>
              </a:rPr>
              <a:t>Then samples are </a:t>
            </a:r>
            <a:r>
              <a:rPr lang="en-US" altLang="en-US" sz="1800" b="1" dirty="0">
                <a:solidFill>
                  <a:srgbClr val="CC0000"/>
                </a:solidFill>
                <a:latin typeface="Times" charset="0"/>
                <a:ea typeface="ＭＳ Ｐゴシック" charset="-128"/>
              </a:rPr>
              <a:t>drilled</a:t>
            </a:r>
            <a:r>
              <a:rPr lang="en-US" altLang="en-US" sz="1800" b="1" dirty="0">
                <a:latin typeface="Times" charset="0"/>
                <a:ea typeface="ＭＳ Ｐゴシック" charset="-128"/>
              </a:rPr>
              <a:t> along the axis of growth and a variety of chemicals and isotopes measured.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88782B2C-C1E1-E94D-8834-11EA78FB6F62}" type="slidenum">
              <a:rPr lang="en-US" altLang="en-US" sz="1200">
                <a:latin typeface="Times" charset="0"/>
              </a:rPr>
              <a:pPr/>
              <a:t>13</a:t>
            </a:fld>
            <a:endParaRPr lang="en-US" altLang="en-US" sz="1200">
              <a:latin typeface="Times" charset="0"/>
            </a:endParaRPr>
          </a:p>
        </p:txBody>
      </p:sp>
      <p:sp>
        <p:nvSpPr>
          <p:cNvPr id="41986" name="Rectangle 2"/>
          <p:cNvSpPr>
            <a:spLocks noRo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latin typeface="Times New Roman"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E1EFF88D-9587-7C40-85A3-9628E254CED1}" type="slidenum">
              <a:rPr lang="en-US" altLang="en-US" sz="1200">
                <a:latin typeface="Times" charset="0"/>
              </a:rPr>
              <a:pPr/>
              <a:t>16</a:t>
            </a:fld>
            <a:endParaRPr lang="en-US" altLang="en-US" sz="1200">
              <a:latin typeface="Times" charset="0"/>
            </a:endParaRPr>
          </a:p>
        </p:txBody>
      </p:sp>
      <p:sp>
        <p:nvSpPr>
          <p:cNvPr id="45058" name="Rectangle 2"/>
          <p:cNvSpPr>
            <a:spLocks noChangeArrowheads="1"/>
          </p:cNvSpPr>
          <p:nvPr>
            <p:ph type="sldImg"/>
          </p:nvPr>
        </p:nvSpPr>
        <p:spPr>
          <a:solidFill>
            <a:srgbClr val="FFFFFF"/>
          </a:solidFill>
          <a:ln/>
        </p:spPr>
      </p:sp>
      <p:sp>
        <p:nvSpPr>
          <p:cNvPr id="45059" name="Rectangle 3"/>
          <p:cNvSpPr>
            <a:spLocks noChangeArrowheads="1"/>
          </p:cNvSpPr>
          <p:nvPr>
            <p:ph type="body" idx="1"/>
          </p:nvPr>
        </p:nvSpPr>
        <p:spPr>
          <a:xfrm>
            <a:off x="914400" y="4343400"/>
            <a:ext cx="5105400" cy="4343400"/>
          </a:xfrm>
          <a:solidFill>
            <a:srgbClr val="FFFFFF"/>
          </a:solidFill>
          <a:ln>
            <a:solidFill>
              <a:srgbClr val="000000"/>
            </a:solidFill>
          </a:ln>
        </p:spPr>
        <p:txBody>
          <a:bodyPr/>
          <a:lstStyle/>
          <a:p>
            <a:r>
              <a:rPr lang="en-US" altLang="en-US" dirty="0">
                <a:latin typeface="Times" charset="0"/>
                <a:ea typeface="ＭＳ Ｐゴシック" charset="-128"/>
              </a:rPr>
              <a:t>Bomb-14C left a tell-tale spike of high 14C in all carbon pools that have exchanged C with this atmospheric C since then. (Fig) </a:t>
            </a:r>
          </a:p>
          <a:p>
            <a:r>
              <a:rPr lang="en-US" altLang="en-US" dirty="0">
                <a:latin typeface="Times" charset="0"/>
                <a:ea typeface="ＭＳ Ｐゴシック" charset="-128"/>
              </a:rPr>
              <a:t>The bomb 14C curve is shown since 1940 in the air (</a:t>
            </a:r>
            <a:r>
              <a:rPr lang="en-US" altLang="en-US" dirty="0">
                <a:solidFill>
                  <a:srgbClr val="CC0000"/>
                </a:solidFill>
                <a:latin typeface="Times" charset="0"/>
                <a:ea typeface="ＭＳ Ｐゴシック" charset="-128"/>
              </a:rPr>
              <a:t>red</a:t>
            </a:r>
            <a:r>
              <a:rPr lang="en-US" altLang="en-US" dirty="0">
                <a:latin typeface="Times" charset="0"/>
                <a:ea typeface="ＭＳ Ｐゴシック" charset="-128"/>
              </a:rPr>
              <a:t>) and in the ocean (</a:t>
            </a:r>
            <a:r>
              <a:rPr lang="en-US" altLang="en-US" dirty="0">
                <a:solidFill>
                  <a:srgbClr val="CC0000"/>
                </a:solidFill>
                <a:latin typeface="Times" charset="0"/>
                <a:ea typeface="ＭＳ Ｐゴシック" charset="-128"/>
              </a:rPr>
              <a:t>blue</a:t>
            </a:r>
            <a:r>
              <a:rPr lang="en-US" altLang="en-US" dirty="0">
                <a:latin typeface="Times" charset="0"/>
                <a:ea typeface="ＭＳ Ｐゴシック" charset="-128"/>
              </a:rPr>
              <a:t>).</a:t>
            </a:r>
          </a:p>
          <a:p>
            <a:endParaRPr lang="en-US" altLang="en-US" dirty="0">
              <a:latin typeface="Times" charset="0"/>
              <a:ea typeface="ＭＳ Ｐゴシック" charset="-128"/>
            </a:endParaRPr>
          </a:p>
          <a:p>
            <a:r>
              <a:rPr lang="en-US" altLang="en-US" dirty="0">
                <a:latin typeface="Times" charset="0"/>
                <a:ea typeface="ＭＳ Ｐゴシック" charset="-128"/>
              </a:rPr>
              <a:t>The measure of 14C is </a:t>
            </a:r>
            <a:r>
              <a:rPr lang="ja-JP" altLang="en-US" dirty="0">
                <a:solidFill>
                  <a:srgbClr val="CC0000"/>
                </a:solidFill>
                <a:latin typeface="Times" charset="0"/>
                <a:ea typeface="ＭＳ Ｐゴシック" charset="-128"/>
              </a:rPr>
              <a:t>“</a:t>
            </a:r>
            <a:r>
              <a:rPr lang="en-US" altLang="ja-JP" dirty="0">
                <a:solidFill>
                  <a:srgbClr val="CC0000"/>
                </a:solidFill>
                <a:latin typeface="Times" charset="0"/>
                <a:ea typeface="ＭＳ Ｐゴシック" charset="-128"/>
              </a:rPr>
              <a:t>∆14C</a:t>
            </a:r>
            <a:r>
              <a:rPr lang="ja-JP" altLang="en-US" dirty="0">
                <a:solidFill>
                  <a:srgbClr val="CC0000"/>
                </a:solidFill>
                <a:latin typeface="Times" charset="0"/>
                <a:ea typeface="ＭＳ Ｐゴシック" charset="-128"/>
              </a:rPr>
              <a:t>”</a:t>
            </a:r>
            <a:r>
              <a:rPr lang="en-US" altLang="ja-JP" dirty="0">
                <a:solidFill>
                  <a:srgbClr val="CC0000"/>
                </a:solidFill>
                <a:latin typeface="Times" charset="0"/>
                <a:ea typeface="ＭＳ Ｐゴシック" charset="-128"/>
              </a:rPr>
              <a:t> which is</a:t>
            </a:r>
            <a:r>
              <a:rPr lang="en-US" altLang="ja-JP" dirty="0">
                <a:latin typeface="Times" charset="0"/>
                <a:ea typeface="ＭＳ Ｐゴシック" charset="-128"/>
              </a:rPr>
              <a:t> the per mil deviation from that of 19th century wood.  </a:t>
            </a:r>
          </a:p>
          <a:p>
            <a:r>
              <a:rPr lang="en-US" altLang="en-US" dirty="0">
                <a:latin typeface="Times" charset="0"/>
                <a:ea typeface="ＭＳ Ｐゴシック" charset="-128"/>
              </a:rPr>
              <a:t>This rise is huge, being 200‰ in the ocean and nearly double in the atmosphere.  Especially when one considers that the uncertainty of a given 14C value is 3‰ (signal to noise ratio of almost 70).</a:t>
            </a:r>
          </a:p>
          <a:p>
            <a:endParaRPr lang="en-US" altLang="en-US" dirty="0">
              <a:latin typeface="Times" charset="0"/>
              <a:ea typeface="ＭＳ Ｐゴシック" charset="-128"/>
            </a:endParaRPr>
          </a:p>
          <a:p>
            <a:endParaRPr lang="en-US" altLang="en-US" dirty="0">
              <a:latin typeface="Times"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rabicPeriod"/>
            </a:pPr>
            <a:r>
              <a:rPr lang="en-US" altLang="en-US" dirty="0" err="1">
                <a:latin typeface="Times" charset="0"/>
                <a:ea typeface="ＭＳ Ｐゴシック" charset="-128"/>
              </a:rPr>
              <a:t>Guilderson</a:t>
            </a:r>
            <a:r>
              <a:rPr lang="en-US" altLang="en-US" dirty="0">
                <a:latin typeface="Times" charset="0"/>
                <a:ea typeface="ＭＳ Ｐゴシック" charset="-128"/>
              </a:rPr>
              <a:t> and </a:t>
            </a:r>
            <a:r>
              <a:rPr lang="en-US" altLang="en-US" dirty="0" err="1">
                <a:latin typeface="Times" charset="0"/>
                <a:ea typeface="ＭＳ Ｐゴシック" charset="-128"/>
              </a:rPr>
              <a:t>Schrag</a:t>
            </a:r>
            <a:r>
              <a:rPr lang="en-US" altLang="en-US" dirty="0">
                <a:latin typeface="Times" charset="0"/>
                <a:ea typeface="ＭＳ Ｐゴシック" charset="-128"/>
              </a:rPr>
              <a:t> reconstructed seasonal 14C in a Galapagos coral (8-12 samples/y).</a:t>
            </a:r>
          </a:p>
          <a:p>
            <a:pPr marL="228600" indent="-228600">
              <a:buFontTx/>
              <a:buAutoNum type="arabicPeriod"/>
            </a:pPr>
            <a:r>
              <a:rPr lang="en-US" altLang="en-US" dirty="0">
                <a:latin typeface="Times" charset="0"/>
                <a:ea typeface="ＭＳ Ｐゴシック" charset="-128"/>
              </a:rPr>
              <a:t>Seasonal signal ranges from 20-100‰</a:t>
            </a:r>
          </a:p>
          <a:p>
            <a:pPr marL="228600" indent="-228600">
              <a:buFontTx/>
              <a:buAutoNum type="arabicPeriod"/>
            </a:pPr>
            <a:r>
              <a:rPr lang="en-US" altLang="en-US" dirty="0">
                <a:latin typeface="Times" charset="0"/>
                <a:ea typeface="ＭＳ Ｐゴシック" charset="-128"/>
              </a:rPr>
              <a:t>There are increases in ∆14C during El Nino events, shown in grey</a:t>
            </a:r>
          </a:p>
          <a:p>
            <a:pPr marL="228600" indent="-228600">
              <a:buFontTx/>
              <a:buAutoNum type="arabicPeriod"/>
            </a:pPr>
            <a:r>
              <a:rPr lang="en-US" altLang="en-US" dirty="0">
                <a:latin typeface="Times" charset="0"/>
                <a:ea typeface="ＭＳ Ｐゴシック" charset="-128"/>
              </a:rPr>
              <a:t>There was an increase in the wintertime low during the climate shift of 1976</a:t>
            </a:r>
          </a:p>
          <a:p>
            <a:pPr marL="228600" indent="-228600">
              <a:buFontTx/>
              <a:buAutoNum type="arabicPeriod"/>
            </a:pPr>
            <a:r>
              <a:rPr lang="en-US" altLang="en-US" dirty="0">
                <a:latin typeface="Times" charset="0"/>
                <a:ea typeface="ＭＳ Ｐゴシック" charset="-128"/>
              </a:rPr>
              <a:t>So 14C is an indicator of El </a:t>
            </a:r>
            <a:r>
              <a:rPr lang="en-US" altLang="en-US" dirty="0" err="1">
                <a:latin typeface="Times" charset="0"/>
                <a:ea typeface="ＭＳ Ｐゴシック" charset="-128"/>
              </a:rPr>
              <a:t>Ninos</a:t>
            </a:r>
            <a:r>
              <a:rPr lang="en-US" altLang="en-US" dirty="0">
                <a:latin typeface="Times" charset="0"/>
                <a:ea typeface="ＭＳ Ｐゴシック" charset="-128"/>
              </a:rPr>
              <a:t> and longer term climate shifts (PDO)</a:t>
            </a:r>
          </a:p>
          <a:p>
            <a:pPr marL="228600" indent="-228600">
              <a:buFontTx/>
              <a:buAutoNum type="arabicPeriod"/>
            </a:pPr>
            <a:r>
              <a:rPr lang="en-US" altLang="en-US" dirty="0">
                <a:latin typeface="Times" charset="0"/>
                <a:ea typeface="ＭＳ Ｐゴシック" charset="-128"/>
              </a:rPr>
              <a:t>What is the source of this low 14C water?</a:t>
            </a:r>
          </a:p>
          <a:p>
            <a:pPr marL="228600" indent="-228600">
              <a:buFontTx/>
              <a:buAutoNum type="arabicPeriod"/>
            </a:pPr>
            <a:endParaRPr lang="en-US" altLang="en-US" dirty="0">
              <a:latin typeface="Times"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28E9451E-C495-0446-9915-599DF81D726E}" type="slidenum">
              <a:rPr lang="en-US" altLang="en-US" sz="1200">
                <a:latin typeface="Times" charset="0"/>
              </a:rPr>
              <a:pPr/>
              <a:t>17</a:t>
            </a:fld>
            <a:endParaRPr lang="en-US" altLang="en-US" sz="1200">
              <a:latin typeface="Time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68B47416-D4C9-F645-8C10-4D384FF0A441}" type="slidenum">
              <a:rPr lang="en-US" altLang="en-US" sz="1200">
                <a:latin typeface="Times" charset="0"/>
              </a:rPr>
              <a:pPr/>
              <a:t>18</a:t>
            </a:fld>
            <a:endParaRPr lang="en-US" altLang="en-US" sz="1200">
              <a:latin typeface="Times" charset="0"/>
            </a:endParaRPr>
          </a:p>
        </p:txBody>
      </p:sp>
      <p:sp>
        <p:nvSpPr>
          <p:cNvPr id="49154" name="Rectangle 2"/>
          <p:cNvSpPr>
            <a:spLocks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4FB1C337-6EF7-E442-94AA-61E215B7F151}" type="slidenum">
              <a:rPr lang="en-US" altLang="en-US" sz="1200">
                <a:latin typeface="Times" charset="0"/>
              </a:rPr>
              <a:pPr/>
              <a:t>19</a:t>
            </a:fld>
            <a:endParaRPr lang="en-US" altLang="en-US" sz="1200">
              <a:latin typeface="Times" charset="0"/>
            </a:endParaRPr>
          </a:p>
        </p:txBody>
      </p:sp>
      <p:sp>
        <p:nvSpPr>
          <p:cNvPr id="51202" name="Rectangle 2"/>
          <p:cNvSpPr>
            <a:spLocks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FC75DCC-F36B-824C-B972-56534BFD0BBC}" type="slidenum">
              <a:rPr lang="en-US"/>
              <a:pPr/>
              <a:t>22</a:t>
            </a:fld>
            <a:endParaRPr lang="en-US"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99006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FC75DCC-F36B-824C-B972-56534BFD0BBC}" type="slidenum">
              <a:rPr lang="en-US"/>
              <a:pPr/>
              <a:t>23</a:t>
            </a:fld>
            <a:endParaRPr lang="en-US"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7998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FC75DCC-F36B-824C-B972-56534BFD0BBC}" type="slidenum">
              <a:rPr lang="en-US"/>
              <a:pPr/>
              <a:t>24</a:t>
            </a:fld>
            <a:endParaRPr lang="en-US"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94708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280EC40D-EB56-694D-9F7C-824515A76E37}" type="slidenum">
              <a:rPr lang="en-US" altLang="en-US" sz="1200">
                <a:latin typeface="Times" charset="0"/>
              </a:rPr>
              <a:pPr/>
              <a:t>2</a:t>
            </a:fld>
            <a:endParaRPr lang="en-US" altLang="en-US" sz="1200">
              <a:latin typeface="Times" charset="0"/>
            </a:endParaRPr>
          </a:p>
        </p:txBody>
      </p:sp>
      <p:sp>
        <p:nvSpPr>
          <p:cNvPr id="20482" name="Rectangle 2"/>
          <p:cNvSpPr>
            <a:spLocks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sz="1000">
              <a:latin typeface="Times" charset="0"/>
              <a:ea typeface="ＭＳ Ｐゴシック" charset="-128"/>
            </a:endParaRPr>
          </a:p>
        </p:txBody>
      </p:sp>
    </p:spTree>
    <p:extLst>
      <p:ext uri="{BB962C8B-B14F-4D97-AF65-F5344CB8AC3E}">
        <p14:creationId xmlns:p14="http://schemas.microsoft.com/office/powerpoint/2010/main" val="669447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1FC75DCC-F36B-824C-B972-56534BFD0BBC}" type="slidenum">
              <a:rPr lang="en-US"/>
              <a:pPr/>
              <a:t>25</a:t>
            </a:fld>
            <a:endParaRPr lang="en-US"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90545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hape 61"/>
          <p:cNvSpPr>
            <a:spLocks noGrp="1" noRot="1" noChangeAspect="1"/>
          </p:cNvSpPr>
          <p:nvPr>
            <p:ph type="sldImg"/>
          </p:nvPr>
        </p:nvSpPr>
        <p:spPr>
          <a:ln/>
        </p:spPr>
      </p:sp>
      <p:sp>
        <p:nvSpPr>
          <p:cNvPr id="56322" name="Shape 62"/>
          <p:cNvSpPr>
            <a:spLocks noGrp="1"/>
          </p:cNvSpPr>
          <p:nvPr>
            <p:ph type="body"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alibri" charset="0"/>
                <a:ea typeface="ＭＳ Ｐゴシック" charset="-128"/>
                <a:sym typeface="Calibri" charset="0"/>
              </a:rPr>
              <a:t>• There is structure in the [DOC] as shown by Hansell et al.</a:t>
            </a:r>
          </a:p>
          <a:p>
            <a:r>
              <a:rPr lang="en-US" altLang="en-US">
                <a:latin typeface="Calibri" charset="0"/>
                <a:ea typeface="ＭＳ Ｐゴシック" charset="-128"/>
                <a:sym typeface="Calibri" charset="0"/>
              </a:rPr>
              <a:t>• DOC Is highest in the subtropical surface waters.</a:t>
            </a:r>
          </a:p>
          <a:p>
            <a:r>
              <a:rPr lang="en-US" altLang="en-US">
                <a:latin typeface="Calibri" charset="0"/>
                <a:ea typeface="ＭＳ Ｐゴシック" charset="-128"/>
                <a:sym typeface="Calibri" charset="0"/>
              </a:rPr>
              <a:t>DOC is highest in the deep ocean in the NA where NADW is formed (~ 50 µM), travels south and goes to low 40s, up into the deep Indian (42) and up into the deep Pacific (mid-30s).  So there is structure in the DOC concentration that is more intricate than previously believed.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hape 37"/>
          <p:cNvSpPr>
            <a:spLocks noGrp="1" noRot="1" noChangeAspect="1"/>
          </p:cNvSpPr>
          <p:nvPr>
            <p:ph type="sldImg"/>
          </p:nvPr>
        </p:nvSpPr>
        <p:spPr>
          <a:ln/>
        </p:spPr>
      </p:sp>
      <p:sp>
        <p:nvSpPr>
          <p:cNvPr id="58370" name="Shape 38"/>
          <p:cNvSpPr>
            <a:spLocks noGrp="1"/>
          </p:cNvSpPr>
          <p:nvPr>
            <p:ph type="body"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400"/>
              </a:spcBef>
            </a:pPr>
            <a:r>
              <a:rPr lang="en-US" altLang="en-US">
                <a:latin typeface="Times" charset="0"/>
                <a:ea typeface="ＭＳ Ｐゴシック" charset="-128"/>
                <a:sym typeface="Times" charset="0"/>
              </a:rPr>
              <a:t>• DOC and DIC are collected using Niskin bottles or Go-flo bottles</a:t>
            </a:r>
          </a:p>
          <a:p>
            <a:pPr>
              <a:spcBef>
                <a:spcPts val="400"/>
              </a:spcBef>
            </a:pPr>
            <a:r>
              <a:rPr lang="en-US" altLang="en-US">
                <a:latin typeface="Times" charset="0"/>
                <a:ea typeface="ＭＳ Ｐゴシック" charset="-128"/>
                <a:sym typeface="Times" charset="0"/>
              </a:rPr>
              <a:t>• DOC are frozen for 14C analysis back at the lab.</a:t>
            </a:r>
          </a:p>
          <a:p>
            <a:pPr>
              <a:spcBef>
                <a:spcPts val="400"/>
              </a:spcBef>
            </a:pPr>
            <a:r>
              <a:rPr lang="en-US" altLang="en-US">
                <a:latin typeface="Times" charset="0"/>
                <a:ea typeface="ＭＳ Ｐゴシック" charset="-128"/>
                <a:sym typeface="Times" charset="0"/>
              </a:rPr>
              <a:t>• DIC are poisoned and stored at room temp until we strip them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E1D7BEFE-653A-8848-AEBF-E80EFF1D697F}" type="slidenum">
              <a:rPr lang="en-US" altLang="en-US" sz="1200">
                <a:latin typeface="Times" charset="0"/>
              </a:rPr>
              <a:pPr/>
              <a:t>29</a:t>
            </a:fld>
            <a:endParaRPr lang="en-US" altLang="en-US" sz="1200">
              <a:latin typeface="Times" charset="0"/>
            </a:endParaRPr>
          </a:p>
        </p:txBody>
      </p:sp>
      <p:sp>
        <p:nvSpPr>
          <p:cNvPr id="60418" name="Rectangle 2"/>
          <p:cNvSpPr>
            <a:spLocks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5094C144-CED9-EE4F-B7C7-FBEAF2AE621B}" type="slidenum">
              <a:rPr lang="en-US" altLang="en-US" sz="1200">
                <a:latin typeface="Times" charset="0"/>
              </a:rPr>
              <a:pPr/>
              <a:t>30</a:t>
            </a:fld>
            <a:endParaRPr lang="en-US" altLang="en-US" sz="1200">
              <a:latin typeface="Times" charset="0"/>
            </a:endParaRPr>
          </a:p>
        </p:txBody>
      </p:sp>
      <p:sp>
        <p:nvSpPr>
          <p:cNvPr id="62466" name="Rectangle 2"/>
          <p:cNvSpPr>
            <a:spLocks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2015 </a:t>
            </a:r>
            <a:r>
              <a:rPr lang="en-US" dirty="0" err="1" smtClean="0"/>
              <a:t>Druffel</a:t>
            </a:r>
            <a:r>
              <a:rPr lang="en-US" baseline="0" dirty="0" smtClean="0"/>
              <a:t> and Griffin – All Pacific DO14C = the same. 1987 vs. S. Pac. 2010.</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1B0E4E65-F0DA-C14B-BA6B-93FC92CBA483}" type="slidenum">
              <a:rPr lang="en-US" smtClean="0"/>
              <a:pPr>
                <a:defRPr/>
              </a:pPr>
              <a:t>33</a:t>
            </a:fld>
            <a:endParaRPr lang="en-US" dirty="0"/>
          </a:p>
        </p:txBody>
      </p:sp>
    </p:spTree>
    <p:extLst>
      <p:ext uri="{BB962C8B-B14F-4D97-AF65-F5344CB8AC3E}">
        <p14:creationId xmlns:p14="http://schemas.microsoft.com/office/powerpoint/2010/main" val="435102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a:ln/>
        </p:spPr>
      </p:sp>
      <p:sp>
        <p:nvSpPr>
          <p:cNvPr id="655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
        <p:nvSpPr>
          <p:cNvPr id="655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3B066145-1962-7F46-8218-6D8D27473E32}" type="slidenum">
              <a:rPr lang="en-US" altLang="en-US" sz="1200">
                <a:latin typeface="Times" charset="0"/>
              </a:rPr>
              <a:pPr/>
              <a:t>34</a:t>
            </a:fld>
            <a:endParaRPr lang="en-US" altLang="en-US" sz="1200">
              <a:latin typeface="Times"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marL="514350" indent="-514350">
              <a:buFontTx/>
              <a:buAutoNum type="romanLcParenBoth"/>
            </a:pPr>
            <a:endParaRPr lang="en-US" altLang="en-US" dirty="0">
              <a:latin typeface="Times"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marL="514350" indent="-514350">
              <a:buFontTx/>
              <a:buAutoNum type="romanLcParenBoth"/>
            </a:pPr>
            <a:endParaRPr lang="en-US" altLang="en-US" dirty="0">
              <a:latin typeface="Times" charset="0"/>
              <a:ea typeface="ＭＳ Ｐゴシック" charset="-128"/>
            </a:endParaRPr>
          </a:p>
        </p:txBody>
      </p:sp>
    </p:spTree>
    <p:extLst>
      <p:ext uri="{BB962C8B-B14F-4D97-AF65-F5344CB8AC3E}">
        <p14:creationId xmlns:p14="http://schemas.microsoft.com/office/powerpoint/2010/main" val="1838953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30CB708A-7115-464F-A17B-7444F7F8AA5E}" type="slidenum">
              <a:rPr lang="en-US" altLang="en-US" sz="1200">
                <a:latin typeface="Times" charset="0"/>
              </a:rPr>
              <a:pPr/>
              <a:t>44</a:t>
            </a:fld>
            <a:endParaRPr lang="en-US" altLang="en-US" sz="1200">
              <a:latin typeface="Times" charset="0"/>
            </a:endParaRPr>
          </a:p>
        </p:txBody>
      </p:sp>
      <p:sp>
        <p:nvSpPr>
          <p:cNvPr id="74754" name="Rectangle 2"/>
          <p:cNvSpPr>
            <a:spLocks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15338977-1C0C-F348-9595-B15022798013}" type="slidenum">
              <a:rPr lang="en-US" altLang="en-US" sz="1200">
                <a:latin typeface="Times" charset="0"/>
              </a:rPr>
              <a:pPr/>
              <a:t>4</a:t>
            </a:fld>
            <a:endParaRPr lang="en-US" altLang="en-US" sz="1200">
              <a:latin typeface="Times" charset="0"/>
            </a:endParaRPr>
          </a:p>
        </p:txBody>
      </p:sp>
      <p:sp>
        <p:nvSpPr>
          <p:cNvPr id="23554" name="Rectangle 2"/>
          <p:cNvSpPr>
            <a:spLocks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BD766B6A-94AA-4B42-8B27-B2DB2E832828}" type="slidenum">
              <a:rPr lang="en-US" altLang="en-US" sz="1200">
                <a:latin typeface="Times" charset="0"/>
              </a:rPr>
              <a:pPr/>
              <a:t>45</a:t>
            </a:fld>
            <a:endParaRPr lang="en-US" altLang="en-US" sz="1200">
              <a:latin typeface="Times" charset="0"/>
            </a:endParaRPr>
          </a:p>
        </p:txBody>
      </p:sp>
      <p:sp>
        <p:nvSpPr>
          <p:cNvPr id="76802" name="Rectangle 2"/>
          <p:cNvSpPr>
            <a:spLocks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53942A77-6F42-754C-9479-2CC6110C1A66}" type="slidenum">
              <a:rPr lang="en-US" altLang="en-US" sz="1200">
                <a:latin typeface="Times" charset="0"/>
              </a:rPr>
              <a:pPr/>
              <a:t>46</a:t>
            </a:fld>
            <a:endParaRPr lang="en-US" altLang="en-US" sz="1200">
              <a:latin typeface="Times" charset="0"/>
            </a:endParaRPr>
          </a:p>
        </p:txBody>
      </p:sp>
      <p:sp>
        <p:nvSpPr>
          <p:cNvPr id="80898" name="Rectangle 2"/>
          <p:cNvSpPr>
            <a:spLocks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charset="0"/>
                <a:ea typeface="ＭＳ Ｐゴシック" charset="-128"/>
              </a:rPr>
              <a:t>GDG </a:t>
            </a:r>
            <a:r>
              <a:rPr lang="en-US" altLang="en-US" dirty="0" err="1">
                <a:latin typeface="Times" charset="0"/>
                <a:ea typeface="ＭＳ Ｐゴシック" charset="-128"/>
              </a:rPr>
              <a:t>tetraethers</a:t>
            </a:r>
            <a:r>
              <a:rPr lang="en-US" altLang="en-US" dirty="0">
                <a:latin typeface="Times" charset="0"/>
                <a:ea typeface="ＭＳ Ｐゴシック" charset="-128"/>
              </a:rPr>
              <a:t>: Glycerol </a:t>
            </a:r>
            <a:r>
              <a:rPr lang="en-US" altLang="en-US" dirty="0" err="1">
                <a:latin typeface="Times" charset="0"/>
                <a:ea typeface="ＭＳ Ｐゴシック" charset="-128"/>
              </a:rPr>
              <a:t>dialkyl</a:t>
            </a:r>
            <a:r>
              <a:rPr lang="en-US" altLang="en-US" dirty="0">
                <a:latin typeface="Times" charset="0"/>
                <a:ea typeface="ＭＳ Ｐゴシック" charset="-128"/>
              </a:rPr>
              <a:t> glycerol </a:t>
            </a:r>
            <a:r>
              <a:rPr lang="en-US" altLang="en-US" dirty="0" err="1">
                <a:latin typeface="Times" charset="0"/>
                <a:ea typeface="ＭＳ Ｐゴシック" charset="-128"/>
              </a:rPr>
              <a:t>tetraether</a:t>
            </a:r>
            <a:r>
              <a:rPr lang="en-US" altLang="en-US" dirty="0">
                <a:latin typeface="Times" charset="0"/>
                <a:ea typeface="ＭＳ Ｐゴシック" charset="-128"/>
              </a:rPr>
              <a:t> lipids, present widely in the ocean and on land, unlike what was previously believed that these compounds were restricted to extreme environments.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53942A77-6F42-754C-9479-2CC6110C1A66}" type="slidenum">
              <a:rPr lang="en-US" altLang="en-US" sz="1200">
                <a:latin typeface="Times" charset="0"/>
              </a:rPr>
              <a:pPr/>
              <a:t>47</a:t>
            </a:fld>
            <a:endParaRPr lang="en-US" altLang="en-US" sz="1200">
              <a:latin typeface="Times" charset="0"/>
            </a:endParaRPr>
          </a:p>
        </p:txBody>
      </p:sp>
      <p:sp>
        <p:nvSpPr>
          <p:cNvPr id="80898" name="Rectangle 2"/>
          <p:cNvSpPr>
            <a:spLocks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charset="0"/>
              <a:ea typeface="ＭＳ Ｐゴシック" charset="-128"/>
            </a:endParaRPr>
          </a:p>
        </p:txBody>
      </p:sp>
    </p:spTree>
    <p:extLst>
      <p:ext uri="{BB962C8B-B14F-4D97-AF65-F5344CB8AC3E}">
        <p14:creationId xmlns:p14="http://schemas.microsoft.com/office/powerpoint/2010/main" val="1870421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a:ln/>
        </p:spPr>
      </p:sp>
      <p:sp>
        <p:nvSpPr>
          <p:cNvPr id="870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charset="0"/>
                <a:ea typeface="ＭＳ Ｐゴシック" charset="-128"/>
              </a:rPr>
              <a:t>Take photographs for a flow chart</a:t>
            </a:r>
          </a:p>
        </p:txBody>
      </p:sp>
      <p:sp>
        <p:nvSpPr>
          <p:cNvPr id="87043" name="Slide Number Placeholder 3"/>
          <p:cNvSpPr>
            <a:spLocks noGrp="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1A5F30FA-6364-1345-8804-7D9B803C2A6A}" type="slidenum">
              <a:rPr lang="en-US" altLang="en-US" sz="1200">
                <a:latin typeface="Times" charset="0"/>
              </a:rPr>
              <a:pPr/>
              <a:t>49</a:t>
            </a:fld>
            <a:endParaRPr lang="en-US" altLang="en-US" sz="1200">
              <a:latin typeface="Times"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a:ln/>
        </p:spPr>
      </p:sp>
      <p:sp>
        <p:nvSpPr>
          <p:cNvPr id="890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r>
              <a:rPr lang="en-US" altLang="en-US" dirty="0">
                <a:latin typeface="Times" charset="0"/>
                <a:ea typeface="ＭＳ Ｐゴシック" charset="-128"/>
              </a:rPr>
              <a:t>There are 2 groups of points here:</a:t>
            </a:r>
          </a:p>
          <a:p>
            <a:pPr>
              <a:buFontTx/>
              <a:buAutoNum type="arabicPeriod"/>
            </a:pPr>
            <a:r>
              <a:rPr lang="en-US" altLang="en-US" dirty="0">
                <a:latin typeface="Times" charset="0"/>
                <a:ea typeface="ＭＳ Ｐゴシック" charset="-128"/>
              </a:rPr>
              <a:t>Arctic open ocean and A22 s27, which have BC ∆14C values that are higher than the bulk DOC</a:t>
            </a:r>
          </a:p>
          <a:p>
            <a:pPr>
              <a:buFontTx/>
              <a:buAutoNum type="arabicPeriod"/>
            </a:pPr>
            <a:r>
              <a:rPr lang="en-US" altLang="en-US" dirty="0">
                <a:latin typeface="Times" charset="0"/>
                <a:ea typeface="ＭＳ Ｐゴシック" charset="-128"/>
              </a:rPr>
              <a:t>All other Atlantic including one deep, and surf </a:t>
            </a:r>
            <a:r>
              <a:rPr lang="en-US" altLang="en-US" dirty="0" err="1">
                <a:latin typeface="Times" charset="0"/>
                <a:ea typeface="ＭＳ Ｐゴシック" charset="-128"/>
              </a:rPr>
              <a:t>Stn</a:t>
            </a:r>
            <a:r>
              <a:rPr lang="en-US" altLang="en-US" dirty="0">
                <a:latin typeface="Times" charset="0"/>
                <a:ea typeface="ＭＳ Ｐゴシック" charset="-128"/>
              </a:rPr>
              <a:t> M, which have BC ∆14C values that are lower than the bulk DOC.</a:t>
            </a:r>
          </a:p>
          <a:p>
            <a:endParaRPr lang="en-US" altLang="en-US" dirty="0">
              <a:latin typeface="Times"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1C655148-3952-6941-BEAF-F0BE896D546C}" type="slidenum">
              <a:rPr lang="en-US" altLang="en-US" sz="1200">
                <a:latin typeface="Times" charset="0"/>
              </a:rPr>
              <a:pPr/>
              <a:t>53</a:t>
            </a:fld>
            <a:endParaRPr lang="en-US" altLang="en-US" sz="1200">
              <a:latin typeface="Times" charset="0"/>
            </a:endParaRPr>
          </a:p>
        </p:txBody>
      </p:sp>
      <p:sp>
        <p:nvSpPr>
          <p:cNvPr id="93186" name="Rectangle 2"/>
          <p:cNvSpPr>
            <a:spLocks noChangeArrowheads="1"/>
          </p:cNvSpPr>
          <p:nvPr>
            <p:ph type="sldImg"/>
          </p:nvPr>
        </p:nvSpPr>
        <p:spPr>
          <a:solidFill>
            <a:srgbClr val="FFFFFF"/>
          </a:solidFill>
          <a:ln/>
        </p:spPr>
      </p:sp>
      <p:sp>
        <p:nvSpPr>
          <p:cNvPr id="93187" name="Rectangle 3"/>
          <p:cNvSpPr>
            <a:spLocks noChangeArrowheads="1"/>
          </p:cNvSpPr>
          <p:nvPr>
            <p:ph type="body" idx="1"/>
          </p:nvPr>
        </p:nvSpPr>
        <p:spPr>
          <a:solidFill>
            <a:srgbClr val="FFFFFF"/>
          </a:solidFill>
          <a:ln>
            <a:solidFill>
              <a:srgbClr val="000000"/>
            </a:solidFill>
          </a:ln>
        </p:spPr>
        <p:txBody>
          <a:bodyPr/>
          <a:lstStyle/>
          <a:p>
            <a:endParaRPr lang="en-US" altLang="en-US">
              <a:latin typeface="Times"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E1CD9A90-8F07-6142-B9B8-254FB2B96420}" type="slidenum">
              <a:rPr lang="en-US" altLang="en-US" sz="1200">
                <a:latin typeface="Times" charset="0"/>
              </a:rPr>
              <a:pPr/>
              <a:t>5</a:t>
            </a:fld>
            <a:endParaRPr lang="en-US" altLang="en-US" sz="1200">
              <a:latin typeface="Times" charset="0"/>
            </a:endParaRPr>
          </a:p>
        </p:txBody>
      </p:sp>
      <p:sp>
        <p:nvSpPr>
          <p:cNvPr id="25602" name="Rectangle 2"/>
          <p:cNvSpPr>
            <a:spLocks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04C6BF12-0511-A742-920F-0C2FC1306FFD}" type="slidenum">
              <a:rPr lang="en-US" altLang="en-US" sz="1200">
                <a:latin typeface="Times" charset="0"/>
              </a:rPr>
              <a:pPr/>
              <a:t>6</a:t>
            </a:fld>
            <a:endParaRPr lang="en-US" altLang="en-US" sz="1200">
              <a:latin typeface="Times" charset="0"/>
            </a:endParaRPr>
          </a:p>
        </p:txBody>
      </p:sp>
      <p:sp>
        <p:nvSpPr>
          <p:cNvPr id="27650" name="Rectangle 2"/>
          <p:cNvSpPr>
            <a:spLocks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0E6ADEA0-B441-5849-80DA-C9783CE5C0D3}" type="slidenum">
              <a:rPr lang="en-US" altLang="en-US" sz="1200">
                <a:latin typeface="Times" charset="0"/>
              </a:rPr>
              <a:pPr/>
              <a:t>7</a:t>
            </a:fld>
            <a:endParaRPr lang="en-US" altLang="en-US" sz="1200">
              <a:latin typeface="Times" charset="0"/>
            </a:endParaRPr>
          </a:p>
        </p:txBody>
      </p:sp>
      <p:sp>
        <p:nvSpPr>
          <p:cNvPr id="29698" name="Rectangle 2"/>
          <p:cNvSpPr>
            <a:spLocks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09E00B76-AEE3-D342-9B25-C181A876DC77}" type="slidenum">
              <a:rPr lang="en-US" altLang="en-US" sz="1200">
                <a:latin typeface="Times" charset="0"/>
              </a:rPr>
              <a:pPr/>
              <a:t>8</a:t>
            </a:fld>
            <a:endParaRPr lang="en-US" altLang="en-US" sz="1200">
              <a:latin typeface="Times" charset="0"/>
            </a:endParaRPr>
          </a:p>
        </p:txBody>
      </p:sp>
      <p:sp>
        <p:nvSpPr>
          <p:cNvPr id="31746" name="Rectangle 2"/>
          <p:cNvSpPr>
            <a:spLocks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charset="0"/>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5B004E05-DE46-FD4C-ABBA-A339B60B92CC}" type="slidenum">
              <a:rPr lang="en-US" altLang="en-US" sz="1200">
                <a:latin typeface="Times" charset="0"/>
              </a:rPr>
              <a:pPr/>
              <a:t>9</a:t>
            </a:fld>
            <a:endParaRPr lang="en-US" altLang="en-US" sz="1200">
              <a:latin typeface="Times" charset="0"/>
            </a:endParaRPr>
          </a:p>
        </p:txBody>
      </p:sp>
      <p:sp>
        <p:nvSpPr>
          <p:cNvPr id="33794" name="Rectangle 2"/>
          <p:cNvSpPr>
            <a:spLocks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charset="0"/>
                <a:ea typeface="ＭＳ Ｐゴシック" charset="-128"/>
              </a:rPr>
              <a:t>How did we get these ∆ values?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fld id="{E318352B-BA5C-CF49-A017-DEB6D3925ECA}" type="slidenum">
              <a:rPr lang="en-US" altLang="en-US" sz="1200">
                <a:latin typeface="Times" charset="0"/>
              </a:rPr>
              <a:pPr/>
              <a:t>10</a:t>
            </a:fld>
            <a:endParaRPr lang="en-US" altLang="en-US" sz="1200">
              <a:latin typeface="Times" charset="0"/>
            </a:endParaRPr>
          </a:p>
        </p:txBody>
      </p:sp>
      <p:sp>
        <p:nvSpPr>
          <p:cNvPr id="35842" name="Rectangle 2"/>
          <p:cNvSpPr>
            <a:spLocks noChangeArrowheads="1"/>
          </p:cNvSpPr>
          <p:nvPr>
            <p:ph type="sldImg"/>
          </p:nvPr>
        </p:nvSpPr>
        <p:spPr>
          <a:xfrm>
            <a:off x="981075" y="685800"/>
            <a:ext cx="4895850" cy="3429000"/>
          </a:xfrm>
          <a:solidFill>
            <a:srgbClr val="FFFFFF"/>
          </a:solidFill>
          <a:ln/>
        </p:spPr>
      </p:sp>
      <p:sp>
        <p:nvSpPr>
          <p:cNvPr id="35843" name="Rectangle 3"/>
          <p:cNvSpPr>
            <a:spLocks noChangeArrowheads="1"/>
          </p:cNvSpPr>
          <p:nvPr>
            <p:ph type="body" idx="1"/>
          </p:nvPr>
        </p:nvSpPr>
        <p:spPr>
          <a:solidFill>
            <a:srgbClr val="FFFFFF"/>
          </a:solidFill>
          <a:ln>
            <a:solidFill>
              <a:srgbClr val="000000"/>
            </a:solidFill>
          </a:ln>
        </p:spPr>
        <p:txBody>
          <a:bodyPr/>
          <a:lstStyle/>
          <a:p>
            <a:r>
              <a:rPr lang="en-US" altLang="en-US" sz="2400" b="1" dirty="0">
                <a:latin typeface="Times" charset="0"/>
                <a:ea typeface="ＭＳ Ｐゴシック" charset="-128"/>
              </a:rPr>
              <a:t>•  Shows </a:t>
            </a:r>
            <a:r>
              <a:rPr lang="en-US" altLang="en-US" sz="2400" b="1" dirty="0">
                <a:solidFill>
                  <a:srgbClr val="CC0000"/>
                </a:solidFill>
                <a:latin typeface="Times" charset="0"/>
                <a:ea typeface="ＭＳ Ｐゴシック" charset="-128"/>
              </a:rPr>
              <a:t>removal</a:t>
            </a:r>
            <a:r>
              <a:rPr lang="en-US" altLang="en-US" sz="2400" b="1" dirty="0">
                <a:latin typeface="Times" charset="0"/>
                <a:ea typeface="ＭＳ Ｐゴシック" charset="-128"/>
              </a:rPr>
              <a:t> of core from barrel</a:t>
            </a:r>
          </a:p>
          <a:p>
            <a:r>
              <a:rPr lang="en-US" altLang="en-US" sz="2400" b="1" dirty="0">
                <a:latin typeface="Times" charset="0"/>
                <a:ea typeface="ＭＳ Ｐゴシック" charset="-128"/>
              </a:rPr>
              <a:t>•  Cores up to </a:t>
            </a:r>
            <a:r>
              <a:rPr lang="en-US" altLang="en-US" sz="2400" b="1" dirty="0">
                <a:solidFill>
                  <a:srgbClr val="CC0000"/>
                </a:solidFill>
                <a:latin typeface="Times" charset="0"/>
                <a:ea typeface="ＭＳ Ｐゴシック" charset="-128"/>
              </a:rPr>
              <a:t>8 m</a:t>
            </a:r>
            <a:r>
              <a:rPr lang="en-US" altLang="en-US" sz="2400" b="1" dirty="0">
                <a:latin typeface="Times" charset="0"/>
                <a:ea typeface="ＭＳ Ｐゴシック" charset="-128"/>
              </a:rPr>
              <a:t> long</a:t>
            </a:r>
          </a:p>
          <a:p>
            <a:endParaRPr lang="en-US" altLang="en-US" sz="2400" b="1" dirty="0">
              <a:latin typeface="Times" charset="0"/>
              <a:ea typeface="ＭＳ Ｐゴシック" charset="-128"/>
            </a:endParaRPr>
          </a:p>
          <a:p>
            <a:r>
              <a:rPr lang="en-US" altLang="en-US" sz="2400" b="1" dirty="0">
                <a:latin typeface="Times" charset="0"/>
                <a:ea typeface="ＭＳ Ｐゴシック" charset="-128"/>
              </a:rPr>
              <a:t>•  Coral accretes aragonite with </a:t>
            </a:r>
            <a:r>
              <a:rPr lang="en-US" altLang="en-US" sz="2400" b="1" dirty="0">
                <a:solidFill>
                  <a:srgbClr val="CC0000"/>
                </a:solidFill>
                <a:latin typeface="Times" charset="0"/>
                <a:ea typeface="ＭＳ Ｐゴシック" charset="-128"/>
              </a:rPr>
              <a:t>same isotope ratios as in seawater</a:t>
            </a:r>
            <a:r>
              <a:rPr lang="en-US" altLang="en-US" sz="2400" b="1" dirty="0">
                <a:latin typeface="Times" charset="0"/>
                <a:ea typeface="ＭＳ Ｐゴシック" charset="-128"/>
              </a:rPr>
              <a:t>, or with the same fractionation offset, so </a:t>
            </a:r>
            <a:r>
              <a:rPr lang="en-US" altLang="en-US" sz="2400" b="1" dirty="0">
                <a:solidFill>
                  <a:srgbClr val="CC0000"/>
                </a:solidFill>
                <a:latin typeface="Times" charset="0"/>
                <a:ea typeface="ＭＳ Ｐゴシック" charset="-128"/>
              </a:rPr>
              <a:t>seawater records of SST and 14C</a:t>
            </a:r>
            <a:r>
              <a:rPr lang="en-US" altLang="en-US" sz="2400" b="1" dirty="0">
                <a:latin typeface="Times" charset="0"/>
                <a:ea typeface="ＭＳ Ｐゴシック" charset="-128"/>
              </a:rPr>
              <a:t> can be reconstructed.</a:t>
            </a:r>
            <a:endParaRPr lang="en-US" altLang="en-US" dirty="0">
              <a:latin typeface="Times"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9138"/>
            <a:ext cx="7772400" cy="1371600"/>
          </a:xfrm>
        </p:spPr>
        <p:txBody>
          <a:bodyPr/>
          <a:lstStyle/>
          <a:p>
            <a:r>
              <a:rPr lang="en-US"/>
              <a:t>Click to edit Master title style</a:t>
            </a:r>
          </a:p>
        </p:txBody>
      </p:sp>
      <p:sp>
        <p:nvSpPr>
          <p:cNvPr id="3" name="Subtitle 2"/>
          <p:cNvSpPr>
            <a:spLocks noGrp="1"/>
          </p:cNvSpPr>
          <p:nvPr>
            <p:ph type="subTitle" idx="1"/>
          </p:nvPr>
        </p:nvSpPr>
        <p:spPr>
          <a:xfrm>
            <a:off x="1371600" y="3627438"/>
            <a:ext cx="6400800" cy="163512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993AA60-0936-F648-B95A-A96413920194}" type="slidenum">
              <a:rPr lang="en-US" altLang="en-US"/>
              <a:pPr/>
              <a:t>‹#›</a:t>
            </a:fld>
            <a:endParaRPr lang="en-US" altLang="en-US"/>
          </a:p>
        </p:txBody>
      </p:sp>
    </p:spTree>
    <p:extLst>
      <p:ext uri="{BB962C8B-B14F-4D97-AF65-F5344CB8AC3E}">
        <p14:creationId xmlns:p14="http://schemas.microsoft.com/office/powerpoint/2010/main" val="1182898837"/>
      </p:ext>
    </p:extLst>
  </p:cSld>
  <p:clrMapOvr>
    <a:masterClrMapping/>
  </p:clrMapOvr>
  <p:transition spd="med">
    <p:cover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B372DFE-B998-4943-8238-F5155FDB7500}" type="slidenum">
              <a:rPr lang="en-US" altLang="en-US"/>
              <a:pPr/>
              <a:t>‹#›</a:t>
            </a:fld>
            <a:endParaRPr lang="en-US" altLang="en-US"/>
          </a:p>
        </p:txBody>
      </p:sp>
    </p:spTree>
    <p:extLst>
      <p:ext uri="{BB962C8B-B14F-4D97-AF65-F5344CB8AC3E}">
        <p14:creationId xmlns:p14="http://schemas.microsoft.com/office/powerpoint/2010/main" val="950065135"/>
      </p:ext>
    </p:extLst>
  </p:cSld>
  <p:clrMapOvr>
    <a:masterClrMapping/>
  </p:clrMapOvr>
  <p:transition spd="med">
    <p:cover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568325"/>
            <a:ext cx="1943100" cy="51212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568325"/>
            <a:ext cx="5676900" cy="5121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1A2D3D4-A527-C149-9AA4-1D676D8318DE}" type="slidenum">
              <a:rPr lang="en-US" altLang="en-US"/>
              <a:pPr/>
              <a:t>‹#›</a:t>
            </a:fld>
            <a:endParaRPr lang="en-US" altLang="en-US"/>
          </a:p>
        </p:txBody>
      </p:sp>
    </p:spTree>
    <p:extLst>
      <p:ext uri="{BB962C8B-B14F-4D97-AF65-F5344CB8AC3E}">
        <p14:creationId xmlns:p14="http://schemas.microsoft.com/office/powerpoint/2010/main" val="1203808500"/>
      </p:ext>
    </p:extLst>
  </p:cSld>
  <p:clrMapOvr>
    <a:masterClrMapping/>
  </p:clrMapOvr>
  <p:transition spd="med">
    <p:cover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68325"/>
            <a:ext cx="7772400" cy="1066800"/>
          </a:xfrm>
        </p:spPr>
        <p:txBody>
          <a:bodyPr/>
          <a:lstStyle/>
          <a:p>
            <a:r>
              <a:rPr lang="en-US"/>
              <a:t>Click to edit Master title style</a:t>
            </a:r>
          </a:p>
        </p:txBody>
      </p:sp>
      <p:sp>
        <p:nvSpPr>
          <p:cNvPr id="3" name="Text Placeholder 2"/>
          <p:cNvSpPr>
            <a:spLocks noGrp="1"/>
          </p:cNvSpPr>
          <p:nvPr>
            <p:ph type="body" sz="half" idx="1"/>
          </p:nvPr>
        </p:nvSpPr>
        <p:spPr>
          <a:xfrm>
            <a:off x="685800" y="1849438"/>
            <a:ext cx="3810000" cy="3840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49438"/>
            <a:ext cx="3810000" cy="3840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BC1429D-8C86-744B-87A4-B7D1CB51E468}" type="slidenum">
              <a:rPr lang="en-US" altLang="en-US"/>
              <a:pPr/>
              <a:t>‹#›</a:t>
            </a:fld>
            <a:endParaRPr lang="en-US" altLang="en-US"/>
          </a:p>
        </p:txBody>
      </p:sp>
    </p:spTree>
    <p:extLst>
      <p:ext uri="{BB962C8B-B14F-4D97-AF65-F5344CB8AC3E}">
        <p14:creationId xmlns:p14="http://schemas.microsoft.com/office/powerpoint/2010/main" val="966021113"/>
      </p:ext>
    </p:extLst>
  </p:cSld>
  <p:clrMapOvr>
    <a:masterClrMapping/>
  </p:clrMapOvr>
  <p:transition spd="med">
    <p:cover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568325"/>
            <a:ext cx="77724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1201114D-63E7-7B44-848A-003C16D43BBC}" type="slidenum">
              <a:rPr lang="en-US" altLang="en-US"/>
              <a:pPr/>
              <a:t>‹#›</a:t>
            </a:fld>
            <a:endParaRPr lang="en-US" altLang="en-US"/>
          </a:p>
        </p:txBody>
      </p:sp>
    </p:spTree>
    <p:extLst>
      <p:ext uri="{BB962C8B-B14F-4D97-AF65-F5344CB8AC3E}">
        <p14:creationId xmlns:p14="http://schemas.microsoft.com/office/powerpoint/2010/main" val="940474871"/>
      </p:ext>
    </p:extLst>
  </p:cSld>
  <p:clrMapOvr>
    <a:masterClrMapping/>
  </p:clrMapOvr>
  <p:transition spd="med">
    <p:cover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68325"/>
            <a:ext cx="7772400" cy="1066800"/>
          </a:xfrm>
        </p:spPr>
        <p:txBody>
          <a:bodyPr/>
          <a:lstStyle/>
          <a:p>
            <a:r>
              <a:rPr lang="en-US"/>
              <a:t>Click to edit Master title style</a:t>
            </a:r>
          </a:p>
        </p:txBody>
      </p:sp>
      <p:sp>
        <p:nvSpPr>
          <p:cNvPr id="3" name="Content Placeholder 2"/>
          <p:cNvSpPr>
            <a:spLocks noGrp="1"/>
          </p:cNvSpPr>
          <p:nvPr>
            <p:ph sz="half" idx="1"/>
          </p:nvPr>
        </p:nvSpPr>
        <p:spPr>
          <a:xfrm>
            <a:off x="685800" y="1849438"/>
            <a:ext cx="3810000" cy="3840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849438"/>
            <a:ext cx="3810000" cy="1843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844925"/>
            <a:ext cx="3810000" cy="184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fld id="{C000BDD1-2D67-D945-8B82-3C488ACE19E8}" type="slidenum">
              <a:rPr lang="en-US" altLang="en-US"/>
              <a:pPr/>
              <a:t>‹#›</a:t>
            </a:fld>
            <a:endParaRPr lang="en-US" altLang="en-US"/>
          </a:p>
        </p:txBody>
      </p:sp>
    </p:spTree>
    <p:extLst>
      <p:ext uri="{BB962C8B-B14F-4D97-AF65-F5344CB8AC3E}">
        <p14:creationId xmlns:p14="http://schemas.microsoft.com/office/powerpoint/2010/main" val="1081514977"/>
      </p:ext>
    </p:extLst>
  </p:cSld>
  <p:clrMapOvr>
    <a:masterClrMapping/>
  </p:clrMapOvr>
  <p:transition spd="med">
    <p:cover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hape 4"/>
          <p:cNvSpPr>
            <a:spLocks noGrp="1"/>
          </p:cNvSpPr>
          <p:nvPr>
            <p:ph type="sldNum" sz="quarter" idx="10"/>
          </p:nvPr>
        </p:nvSpPr>
        <p:spPr/>
        <p:txBody>
          <a:bodyPr/>
          <a:lstStyle>
            <a:lvl1pPr>
              <a:defRPr/>
            </a:lvl1pPr>
          </a:lstStyle>
          <a:p>
            <a:fld id="{3DA099FE-BFFB-E74A-9492-E69CF353ADC2}" type="slidenum">
              <a:rPr lang="en-US" altLang="en-US"/>
              <a:pPr/>
              <a:t>‹#›</a:t>
            </a:fld>
            <a:endParaRPr lang="en-US" altLang="en-US"/>
          </a:p>
        </p:txBody>
      </p:sp>
    </p:spTree>
    <p:extLst>
      <p:ext uri="{BB962C8B-B14F-4D97-AF65-F5344CB8AC3E}">
        <p14:creationId xmlns:p14="http://schemas.microsoft.com/office/powerpoint/2010/main" val="72063023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43E5AF2-EA06-734D-B18A-25F1B5765BFB}" type="slidenum">
              <a:rPr lang="en-US" altLang="en-US"/>
              <a:pPr/>
              <a:t>‹#›</a:t>
            </a:fld>
            <a:endParaRPr lang="en-US" altLang="en-US"/>
          </a:p>
        </p:txBody>
      </p:sp>
    </p:spTree>
    <p:extLst>
      <p:ext uri="{BB962C8B-B14F-4D97-AF65-F5344CB8AC3E}">
        <p14:creationId xmlns:p14="http://schemas.microsoft.com/office/powerpoint/2010/main" val="1724633180"/>
      </p:ext>
    </p:extLst>
  </p:cSld>
  <p:clrMapOvr>
    <a:masterClrMapping/>
  </p:clrMapOvr>
  <p:transition spd="med">
    <p:cover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113213"/>
            <a:ext cx="7772400" cy="1271587"/>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713038"/>
            <a:ext cx="7772400" cy="1400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30FA05A-1B68-C541-BEEA-2BA6EC5E1916}" type="slidenum">
              <a:rPr lang="en-US" altLang="en-US"/>
              <a:pPr/>
              <a:t>‹#›</a:t>
            </a:fld>
            <a:endParaRPr lang="en-US" altLang="en-US"/>
          </a:p>
        </p:txBody>
      </p:sp>
    </p:spTree>
    <p:extLst>
      <p:ext uri="{BB962C8B-B14F-4D97-AF65-F5344CB8AC3E}">
        <p14:creationId xmlns:p14="http://schemas.microsoft.com/office/powerpoint/2010/main" val="1323072701"/>
      </p:ext>
    </p:extLst>
  </p:cSld>
  <p:clrMapOvr>
    <a:masterClrMapping/>
  </p:clrMapOvr>
  <p:transition spd="med">
    <p:cover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849438"/>
            <a:ext cx="3810000" cy="3840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49438"/>
            <a:ext cx="3810000" cy="38401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8C76AFE-95EF-F84F-B93B-8CE5BE1705F9}" type="slidenum">
              <a:rPr lang="en-US" altLang="en-US"/>
              <a:pPr/>
              <a:t>‹#›</a:t>
            </a:fld>
            <a:endParaRPr lang="en-US" altLang="en-US"/>
          </a:p>
        </p:txBody>
      </p:sp>
    </p:spTree>
    <p:extLst>
      <p:ext uri="{BB962C8B-B14F-4D97-AF65-F5344CB8AC3E}">
        <p14:creationId xmlns:p14="http://schemas.microsoft.com/office/powerpoint/2010/main" val="1837204669"/>
      </p:ext>
    </p:extLst>
  </p:cSld>
  <p:clrMapOvr>
    <a:masterClrMapping/>
  </p:clrMapOvr>
  <p:transition spd="med">
    <p:cover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55588"/>
            <a:ext cx="8229600" cy="1066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433513"/>
            <a:ext cx="4040188" cy="5969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030413"/>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433513"/>
            <a:ext cx="4041775" cy="5969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030413"/>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EB3AEBE4-E357-934B-BA1D-0FFCCFEF0E3B}" type="slidenum">
              <a:rPr lang="en-US" altLang="en-US"/>
              <a:pPr/>
              <a:t>‹#›</a:t>
            </a:fld>
            <a:endParaRPr lang="en-US" altLang="en-US"/>
          </a:p>
        </p:txBody>
      </p:sp>
    </p:spTree>
    <p:extLst>
      <p:ext uri="{BB962C8B-B14F-4D97-AF65-F5344CB8AC3E}">
        <p14:creationId xmlns:p14="http://schemas.microsoft.com/office/powerpoint/2010/main" val="1378995317"/>
      </p:ext>
    </p:extLst>
  </p:cSld>
  <p:clrMapOvr>
    <a:masterClrMapping/>
  </p:clrMapOvr>
  <p:transition spd="med">
    <p:cover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6000DEA8-271D-1B44-B028-ABCCCA4A242D}" type="slidenum">
              <a:rPr lang="en-US" altLang="en-US"/>
              <a:pPr/>
              <a:t>‹#›</a:t>
            </a:fld>
            <a:endParaRPr lang="en-US" altLang="en-US"/>
          </a:p>
        </p:txBody>
      </p:sp>
    </p:spTree>
    <p:extLst>
      <p:ext uri="{BB962C8B-B14F-4D97-AF65-F5344CB8AC3E}">
        <p14:creationId xmlns:p14="http://schemas.microsoft.com/office/powerpoint/2010/main" val="1130774395"/>
      </p:ext>
    </p:extLst>
  </p:cSld>
  <p:clrMapOvr>
    <a:masterClrMapping/>
  </p:clrMapOvr>
  <p:transition spd="med">
    <p:cover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B45344B9-AB6C-1343-AF8C-37C16195E702}" type="slidenum">
              <a:rPr lang="en-US" altLang="en-US"/>
              <a:pPr/>
              <a:t>‹#›</a:t>
            </a:fld>
            <a:endParaRPr lang="en-US" altLang="en-US"/>
          </a:p>
        </p:txBody>
      </p:sp>
    </p:spTree>
    <p:extLst>
      <p:ext uri="{BB962C8B-B14F-4D97-AF65-F5344CB8AC3E}">
        <p14:creationId xmlns:p14="http://schemas.microsoft.com/office/powerpoint/2010/main" val="1842464462"/>
      </p:ext>
    </p:extLst>
  </p:cSld>
  <p:clrMapOvr>
    <a:masterClrMapping/>
  </p:clrMapOvr>
  <p:transition spd="med">
    <p:cover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55588"/>
            <a:ext cx="3008313" cy="1084262"/>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55588"/>
            <a:ext cx="5111750" cy="54625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339850"/>
            <a:ext cx="3008313" cy="43783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F4A3CA4-A87D-9E41-AE0B-638B855C484F}" type="slidenum">
              <a:rPr lang="en-US" altLang="en-US"/>
              <a:pPr/>
              <a:t>‹#›</a:t>
            </a:fld>
            <a:endParaRPr lang="en-US" altLang="en-US"/>
          </a:p>
        </p:txBody>
      </p:sp>
    </p:spTree>
    <p:extLst>
      <p:ext uri="{BB962C8B-B14F-4D97-AF65-F5344CB8AC3E}">
        <p14:creationId xmlns:p14="http://schemas.microsoft.com/office/powerpoint/2010/main" val="1733506741"/>
      </p:ext>
    </p:extLst>
  </p:cSld>
  <p:clrMapOvr>
    <a:masterClrMapping/>
  </p:clrMapOvr>
  <p:transition spd="med">
    <p:cover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479925"/>
            <a:ext cx="5486400" cy="53022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71500"/>
            <a:ext cx="5486400" cy="38401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010150"/>
            <a:ext cx="5486400" cy="750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B3598A6-6980-0D46-8FC5-EEE803949C4E}" type="slidenum">
              <a:rPr lang="en-US" altLang="en-US"/>
              <a:pPr/>
              <a:t>‹#›</a:t>
            </a:fld>
            <a:endParaRPr lang="en-US" altLang="en-US"/>
          </a:p>
        </p:txBody>
      </p:sp>
    </p:spTree>
    <p:extLst>
      <p:ext uri="{BB962C8B-B14F-4D97-AF65-F5344CB8AC3E}">
        <p14:creationId xmlns:p14="http://schemas.microsoft.com/office/powerpoint/2010/main" val="137157138"/>
      </p:ext>
    </p:extLst>
  </p:cSld>
  <p:clrMapOvr>
    <a:masterClrMapping/>
  </p:clrMapOvr>
  <p:transition spd="med">
    <p:cover dir="d"/>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568325"/>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849438"/>
            <a:ext cx="7772400"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80580" name="Rectangle 4"/>
          <p:cNvSpPr>
            <a:spLocks noGrp="1" noChangeArrowheads="1"/>
          </p:cNvSpPr>
          <p:nvPr>
            <p:ph type="dt" sz="half" idx="2"/>
          </p:nvPr>
        </p:nvSpPr>
        <p:spPr bwMode="auto">
          <a:xfrm>
            <a:off x="685800" y="5832475"/>
            <a:ext cx="1905000" cy="425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charset="0"/>
                <a:ea typeface="ＭＳ Ｐゴシック" charset="0"/>
                <a:cs typeface="ＭＳ Ｐゴシック" charset="0"/>
              </a:defRPr>
            </a:lvl1pPr>
          </a:lstStyle>
          <a:p>
            <a:pPr>
              <a:defRPr/>
            </a:pPr>
            <a:endParaRPr lang="en-US"/>
          </a:p>
        </p:txBody>
      </p:sp>
      <p:sp>
        <p:nvSpPr>
          <p:cNvPr id="280581" name="Rectangle 5"/>
          <p:cNvSpPr>
            <a:spLocks noGrp="1" noChangeArrowheads="1"/>
          </p:cNvSpPr>
          <p:nvPr>
            <p:ph type="ftr" sz="quarter" idx="3"/>
          </p:nvPr>
        </p:nvSpPr>
        <p:spPr bwMode="auto">
          <a:xfrm>
            <a:off x="3124200" y="5832475"/>
            <a:ext cx="2895600" cy="425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charset="0"/>
                <a:ea typeface="ＭＳ Ｐゴシック" charset="0"/>
                <a:cs typeface="ＭＳ Ｐゴシック" charset="0"/>
              </a:defRPr>
            </a:lvl1pPr>
          </a:lstStyle>
          <a:p>
            <a:pPr>
              <a:defRPr/>
            </a:pPr>
            <a:endParaRPr lang="en-US"/>
          </a:p>
        </p:txBody>
      </p:sp>
      <p:sp>
        <p:nvSpPr>
          <p:cNvPr id="280582" name="Rectangle 6"/>
          <p:cNvSpPr>
            <a:spLocks noGrp="1" noChangeArrowheads="1"/>
          </p:cNvSpPr>
          <p:nvPr>
            <p:ph type="sldNum" sz="quarter" idx="4"/>
          </p:nvPr>
        </p:nvSpPr>
        <p:spPr bwMode="auto">
          <a:xfrm>
            <a:off x="6553200" y="5832475"/>
            <a:ext cx="1905000" cy="425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C4F3ABA9-744E-2C4C-A405-DD41669DB24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Lst>
  <p:transition spd="med">
    <p:cover dir="d"/>
  </p:transition>
  <p:txStyles>
    <p:titleStyle>
      <a:lvl1pPr algn="ctr" rtl="0" eaLnBrk="0" fontAlgn="base" hangingPunct="0">
        <a:spcBef>
          <a:spcPct val="0"/>
        </a:spcBef>
        <a:spcAft>
          <a:spcPct val="0"/>
        </a:spcAft>
        <a:defRPr sz="44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Times" pitchFamily="-112" charset="0"/>
        </a:defRPr>
      </a:lvl6pPr>
      <a:lvl7pPr marL="914400" algn="ctr" rtl="0" fontAlgn="base">
        <a:spcBef>
          <a:spcPct val="0"/>
        </a:spcBef>
        <a:spcAft>
          <a:spcPct val="0"/>
        </a:spcAft>
        <a:defRPr sz="4400">
          <a:solidFill>
            <a:schemeClr val="tx2"/>
          </a:solidFill>
          <a:latin typeface="Times" pitchFamily="-112" charset="0"/>
        </a:defRPr>
      </a:lvl7pPr>
      <a:lvl8pPr marL="1371600" algn="ctr" rtl="0" fontAlgn="base">
        <a:spcBef>
          <a:spcPct val="0"/>
        </a:spcBef>
        <a:spcAft>
          <a:spcPct val="0"/>
        </a:spcAft>
        <a:defRPr sz="4400">
          <a:solidFill>
            <a:schemeClr val="tx2"/>
          </a:solidFill>
          <a:latin typeface="Times" pitchFamily="-112" charset="0"/>
        </a:defRPr>
      </a:lvl8pPr>
      <a:lvl9pPr marL="1828800" algn="ctr" rtl="0" fontAlgn="base">
        <a:spcBef>
          <a:spcPct val="0"/>
        </a:spcBef>
        <a:spcAft>
          <a:spcPct val="0"/>
        </a:spcAft>
        <a:defRPr sz="4400">
          <a:solidFill>
            <a:schemeClr val="tx2"/>
          </a:solidFill>
          <a:latin typeface="Times" pitchFamily="-112"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2"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2"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2"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1.bin"/><Relationship Id="rId5" Type="http://schemas.openxmlformats.org/officeDocument/2006/relationships/image" Target="../media/image9.w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emf"/></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2.png"/><Relationship Id="rId8" Type="http://schemas.openxmlformats.org/officeDocument/2006/relationships/image" Target="../media/image23.emf"/><Relationship Id="rId9" Type="http://schemas.openxmlformats.org/officeDocument/2006/relationships/image" Target="../media/image24.emf"/><Relationship Id="rId10"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5.xml"/><Relationship Id="rId5" Type="http://schemas.openxmlformats.org/officeDocument/2006/relationships/image" Target="../media/image35.png"/><Relationship Id="rId1" Type="http://schemas.microsoft.com/office/2007/relationships/media" Target="../media/media1.mp4"/><Relationship Id="rId2" Type="http://schemas.openxmlformats.org/officeDocument/2006/relationships/video" Target="../media/media1.mp4"/></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jpg"/><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2.xml"/><Relationship Id="rId2" Type="http://schemas.openxmlformats.org/officeDocument/2006/relationships/image" Target="../media/image43.jpg"/></Relationships>
</file>

<file path=ppt/slides/_rels/slide44.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themeOverride" Target="../theme/themeOverride2.xml"/><Relationship Id="rId2"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51.jpg"/><Relationship Id="rId5" Type="http://schemas.openxmlformats.org/officeDocument/2006/relationships/image" Target="../media/image52.jpeg"/><Relationship Id="rId1" Type="http://schemas.openxmlformats.org/officeDocument/2006/relationships/themeOverride" Target="../theme/themeOverride3.xml"/><Relationship Id="rId2"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3.jpeg"/><Relationship Id="rId3"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jpeg"/><Relationship Id="rId5"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g"/><Relationship Id="rId4" Type="http://schemas.openxmlformats.org/officeDocument/2006/relationships/image" Target="../media/image63.jpg"/><Relationship Id="rId5" Type="http://schemas.openxmlformats.org/officeDocument/2006/relationships/image" Target="../media/image64.jpg"/><Relationship Id="rId6" Type="http://schemas.openxmlformats.org/officeDocument/2006/relationships/image" Target="../media/image65.png"/><Relationship Id="rId1" Type="http://schemas.openxmlformats.org/officeDocument/2006/relationships/slideLayout" Target="../slideLayouts/slideLayout15.xml"/><Relationship Id="rId2" Type="http://schemas.openxmlformats.org/officeDocument/2006/relationships/image" Target="../media/image6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9144000" cy="6858000"/>
          </a:xfrm>
          <a:prstGeom prst="rect">
            <a:avLst/>
          </a:prstGeom>
        </p:spPr>
      </p:pic>
      <p:sp>
        <p:nvSpPr>
          <p:cNvPr id="3" name="TextBox 2"/>
          <p:cNvSpPr txBox="1"/>
          <p:nvPr/>
        </p:nvSpPr>
        <p:spPr>
          <a:xfrm>
            <a:off x="381000" y="304800"/>
            <a:ext cx="7010400" cy="2185214"/>
          </a:xfrm>
          <a:prstGeom prst="rect">
            <a:avLst/>
          </a:prstGeom>
          <a:noFill/>
        </p:spPr>
        <p:txBody>
          <a:bodyPr wrap="square" rtlCol="0">
            <a:spAutoFit/>
          </a:bodyPr>
          <a:lstStyle/>
          <a:p>
            <a:r>
              <a:rPr lang="en-US" altLang="en-US" sz="4000" baseline="30000" dirty="0" smtClean="0"/>
              <a:t>14</a:t>
            </a:r>
            <a:r>
              <a:rPr lang="en-US" altLang="en-US" sz="4000" dirty="0" smtClean="0"/>
              <a:t>C in the Oceans</a:t>
            </a:r>
          </a:p>
          <a:p>
            <a:r>
              <a:rPr lang="en-US" altLang="en-US" dirty="0" smtClean="0"/>
              <a:t>Brett Walker, UC Irvine</a:t>
            </a:r>
            <a:br>
              <a:rPr lang="en-US" altLang="en-US" dirty="0" smtClean="0"/>
            </a:br>
            <a:r>
              <a:rPr lang="en-US" altLang="en-US" dirty="0" smtClean="0"/>
              <a:t/>
            </a:r>
            <a:br>
              <a:rPr lang="en-US" altLang="en-US" dirty="0" smtClean="0"/>
            </a:br>
            <a:r>
              <a:rPr lang="en-US" altLang="en-US" dirty="0" smtClean="0"/>
              <a:t>AMS Short Course 2017 </a:t>
            </a:r>
            <a:r>
              <a:rPr lang="en-US" altLang="en-US" sz="4000" dirty="0" smtClean="0"/>
              <a:t/>
            </a:r>
            <a:br>
              <a:rPr lang="en-US" altLang="en-US" sz="4000" dirty="0" smtClean="0"/>
            </a:b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5" descr="DSC005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277600" cy="634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294" name="Text Box 6"/>
          <p:cNvSpPr txBox="1">
            <a:spLocks noChangeArrowheads="1"/>
          </p:cNvSpPr>
          <p:nvPr/>
        </p:nvSpPr>
        <p:spPr bwMode="auto">
          <a:xfrm>
            <a:off x="5334000" y="3962400"/>
            <a:ext cx="45720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u="sng" dirty="0">
                <a:solidFill>
                  <a:schemeClr val="bg1"/>
                </a:solidFill>
              </a:rPr>
              <a:t>We assume:</a:t>
            </a:r>
            <a:endParaRPr lang="en-US" altLang="en-US" sz="2600" dirty="0">
              <a:solidFill>
                <a:schemeClr val="bg1"/>
              </a:solidFill>
            </a:endParaRPr>
          </a:p>
          <a:p>
            <a:r>
              <a:rPr lang="en-US" altLang="en-US" sz="2600" dirty="0">
                <a:solidFill>
                  <a:schemeClr val="bg1"/>
                </a:solidFill>
              </a:rPr>
              <a:t>∆</a:t>
            </a:r>
            <a:r>
              <a:rPr lang="en-US" altLang="en-US" sz="2600" baseline="-25000" dirty="0">
                <a:solidFill>
                  <a:schemeClr val="bg1"/>
                </a:solidFill>
              </a:rPr>
              <a:t>coral </a:t>
            </a:r>
            <a:r>
              <a:rPr lang="en-US" altLang="en-US" sz="2600" dirty="0">
                <a:solidFill>
                  <a:schemeClr val="bg1"/>
                </a:solidFill>
              </a:rPr>
              <a:t>= ∆</a:t>
            </a:r>
            <a:r>
              <a:rPr lang="en-US" altLang="en-US" sz="2600" baseline="30000" dirty="0">
                <a:solidFill>
                  <a:schemeClr val="bg1"/>
                </a:solidFill>
              </a:rPr>
              <a:t>14</a:t>
            </a:r>
            <a:r>
              <a:rPr lang="en-US" altLang="en-US" sz="2600" dirty="0">
                <a:solidFill>
                  <a:schemeClr val="bg1"/>
                </a:solidFill>
              </a:rPr>
              <a:t>C</a:t>
            </a:r>
            <a:r>
              <a:rPr lang="en-US" altLang="en-US" sz="2600" baseline="-25000" dirty="0">
                <a:solidFill>
                  <a:schemeClr val="bg1"/>
                </a:solidFill>
              </a:rPr>
              <a:t>DIC in seawater</a:t>
            </a:r>
          </a:p>
          <a:p>
            <a:endParaRPr lang="en-US" altLang="en-US" sz="2600" dirty="0">
              <a:solidFill>
                <a:schemeClr val="bg1"/>
              </a:solidFill>
              <a:latin typeface="Symbol" charset="2"/>
            </a:endParaRPr>
          </a:p>
        </p:txBody>
      </p:sp>
      <p:sp>
        <p:nvSpPr>
          <p:cNvPr id="34819" name="Text Box 7"/>
          <p:cNvSpPr txBox="1">
            <a:spLocks noChangeArrowheads="1"/>
          </p:cNvSpPr>
          <p:nvPr/>
        </p:nvSpPr>
        <p:spPr bwMode="auto">
          <a:xfrm>
            <a:off x="304800" y="304800"/>
            <a:ext cx="3657600" cy="1477328"/>
          </a:xfrm>
          <a:prstGeom prst="rect">
            <a:avLst/>
          </a:prstGeom>
          <a:noFill/>
          <a:ln w="9525">
            <a:noFill/>
            <a:miter lim="800000"/>
            <a:headEnd/>
            <a:tailEnd/>
          </a:ln>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3000" dirty="0" smtClean="0">
                <a:solidFill>
                  <a:schemeClr val="bg1"/>
                </a:solidFill>
                <a:latin typeface="Arial" charset="0"/>
              </a:rPr>
              <a:t>Tales </a:t>
            </a:r>
            <a:r>
              <a:rPr lang="en-US" altLang="en-US" sz="3000" dirty="0">
                <a:solidFill>
                  <a:schemeClr val="bg1"/>
                </a:solidFill>
                <a:latin typeface="Arial" charset="0"/>
              </a:rPr>
              <a:t>of past surface circulation + climate from </a:t>
            </a:r>
            <a:r>
              <a:rPr lang="en-US" altLang="en-US" sz="3000" dirty="0" smtClean="0">
                <a:solidFill>
                  <a:schemeClr val="bg1"/>
                </a:solidFill>
                <a:latin typeface="Arial" charset="0"/>
              </a:rPr>
              <a:t>corals</a:t>
            </a:r>
            <a:endParaRPr lang="en-US" altLang="en-US" sz="2600" dirty="0">
              <a:solidFill>
                <a:schemeClr val="bg1"/>
              </a:solidFill>
              <a:latin typeface="Arial"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24294"/>
                                        </p:tgtEl>
                                        <p:attrNameLst>
                                          <p:attrName>style.visibility</p:attrName>
                                        </p:attrNameLst>
                                      </p:cBhvr>
                                      <p:to>
                                        <p:strVal val="visible"/>
                                      </p:to>
                                    </p:set>
                                    <p:animEffect transition="in" filter="dissolve">
                                      <p:cBhvr>
                                        <p:cTn id="7" dur="500"/>
                                        <p:tgtEl>
                                          <p:spTgt spid="524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2" descr="CIMG2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57300"/>
            <a:ext cx="6858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Rectangle 3"/>
          <p:cNvSpPr>
            <a:spLocks noChangeArrowheads="1"/>
          </p:cNvSpPr>
          <p:nvPr/>
        </p:nvSpPr>
        <p:spPr bwMode="auto">
          <a:xfrm>
            <a:off x="381000" y="228600"/>
            <a:ext cx="8105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Delivery of coral core to boat, and sealing the hole in coral</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AutoShape 2"/>
          <p:cNvSpPr>
            <a:spLocks noChangeArrowheads="1"/>
          </p:cNvSpPr>
          <p:nvPr/>
        </p:nvSpPr>
        <p:spPr bwMode="auto">
          <a:xfrm>
            <a:off x="304800" y="2205038"/>
            <a:ext cx="911225" cy="2705100"/>
          </a:xfrm>
          <a:prstGeom prst="can">
            <a:avLst>
              <a:gd name="adj" fmla="val 74216"/>
            </a:avLst>
          </a:prstGeom>
          <a:solidFill>
            <a:srgbClr val="FFCC99"/>
          </a:solidFill>
          <a:ln w="9525">
            <a:solidFill>
              <a:schemeClr val="tx1"/>
            </a:solidFill>
            <a:round/>
            <a:headEnd/>
            <a:tailEnd/>
          </a:ln>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38914" name="Rectangle 3"/>
          <p:cNvSpPr>
            <a:spLocks noChangeArrowheads="1"/>
          </p:cNvSpPr>
          <p:nvPr/>
        </p:nvSpPr>
        <p:spPr bwMode="auto">
          <a:xfrm>
            <a:off x="2057400" y="2346325"/>
            <a:ext cx="828675" cy="2319338"/>
          </a:xfrm>
          <a:prstGeom prst="rect">
            <a:avLst/>
          </a:prstGeom>
          <a:solidFill>
            <a:srgbClr val="FFCC99"/>
          </a:solidFill>
          <a:ln w="9525">
            <a:solidFill>
              <a:schemeClr val="tx1"/>
            </a:solidFill>
            <a:miter lim="800000"/>
            <a:headEnd/>
            <a:tailEnd/>
          </a:ln>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38915" name="AutoShape 4"/>
          <p:cNvSpPr>
            <a:spLocks noChangeArrowheads="1"/>
          </p:cNvSpPr>
          <p:nvPr/>
        </p:nvSpPr>
        <p:spPr bwMode="auto">
          <a:xfrm>
            <a:off x="1295400" y="2987675"/>
            <a:ext cx="609600" cy="355600"/>
          </a:xfrm>
          <a:prstGeom prst="rightArrow">
            <a:avLst>
              <a:gd name="adj1" fmla="val 50000"/>
              <a:gd name="adj2" fmla="val 42857"/>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38916" name="Text Box 5"/>
          <p:cNvSpPr txBox="1">
            <a:spLocks noChangeArrowheads="1"/>
          </p:cNvSpPr>
          <p:nvPr/>
        </p:nvSpPr>
        <p:spPr bwMode="auto">
          <a:xfrm>
            <a:off x="2133600" y="1920875"/>
            <a:ext cx="749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slab</a:t>
            </a:r>
          </a:p>
        </p:txBody>
      </p:sp>
      <p:sp>
        <p:nvSpPr>
          <p:cNvPr id="38917" name="Rectangle 6"/>
          <p:cNvSpPr>
            <a:spLocks noChangeArrowheads="1"/>
          </p:cNvSpPr>
          <p:nvPr/>
        </p:nvSpPr>
        <p:spPr bwMode="auto">
          <a:xfrm>
            <a:off x="4114800" y="2701925"/>
            <a:ext cx="94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X-ray</a:t>
            </a:r>
          </a:p>
        </p:txBody>
      </p:sp>
      <p:sp>
        <p:nvSpPr>
          <p:cNvPr id="38918" name="Rectangle 7"/>
          <p:cNvSpPr>
            <a:spLocks noChangeArrowheads="1"/>
          </p:cNvSpPr>
          <p:nvPr/>
        </p:nvSpPr>
        <p:spPr bwMode="auto">
          <a:xfrm>
            <a:off x="912813" y="0"/>
            <a:ext cx="63214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a:r>
              <a:rPr lang="en-US" altLang="en-US" sz="4200"/>
              <a:t>Sectioning of Coral Cores</a:t>
            </a:r>
          </a:p>
        </p:txBody>
      </p:sp>
      <p:sp>
        <p:nvSpPr>
          <p:cNvPr id="38919" name="Line 8"/>
          <p:cNvSpPr>
            <a:spLocks noChangeShapeType="1"/>
          </p:cNvSpPr>
          <p:nvPr/>
        </p:nvSpPr>
        <p:spPr bwMode="auto">
          <a:xfrm flipV="1">
            <a:off x="6248400" y="4694238"/>
            <a:ext cx="0" cy="4968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920" name="Line 9"/>
          <p:cNvSpPr>
            <a:spLocks noChangeShapeType="1"/>
          </p:cNvSpPr>
          <p:nvPr/>
        </p:nvSpPr>
        <p:spPr bwMode="auto">
          <a:xfrm>
            <a:off x="381000" y="711200"/>
            <a:ext cx="8458200" cy="0"/>
          </a:xfrm>
          <a:prstGeom prst="line">
            <a:avLst/>
          </a:prstGeom>
          <a:noFill/>
          <a:ln w="25400">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3892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819400"/>
            <a:ext cx="268605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 Box 11"/>
          <p:cNvSpPr txBox="1">
            <a:spLocks noChangeArrowheads="1"/>
          </p:cNvSpPr>
          <p:nvPr/>
        </p:nvSpPr>
        <p:spPr bwMode="auto">
          <a:xfrm>
            <a:off x="381000" y="1706563"/>
            <a:ext cx="782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core</a:t>
            </a:r>
          </a:p>
        </p:txBody>
      </p:sp>
      <p:sp>
        <p:nvSpPr>
          <p:cNvPr id="38923" name="AutoShape 12"/>
          <p:cNvSpPr>
            <a:spLocks noChangeArrowheads="1"/>
          </p:cNvSpPr>
          <p:nvPr/>
        </p:nvSpPr>
        <p:spPr bwMode="auto">
          <a:xfrm>
            <a:off x="3124200" y="2346325"/>
            <a:ext cx="609600" cy="355600"/>
          </a:xfrm>
          <a:prstGeom prst="rightArrow">
            <a:avLst>
              <a:gd name="adj1" fmla="val 50000"/>
              <a:gd name="adj2" fmla="val 42857"/>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pic>
        <p:nvPicPr>
          <p:cNvPr id="3892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854075"/>
            <a:ext cx="2667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Rectangle 14"/>
          <p:cNvSpPr>
            <a:spLocks noChangeArrowheads="1"/>
          </p:cNvSpPr>
          <p:nvPr/>
        </p:nvSpPr>
        <p:spPr bwMode="auto">
          <a:xfrm>
            <a:off x="6781800" y="995363"/>
            <a:ext cx="12969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Mapped</a:t>
            </a:r>
          </a:p>
          <a:p>
            <a:r>
              <a:rPr lang="en-US" altLang="en-US"/>
              <a:t>  Slab</a:t>
            </a:r>
          </a:p>
        </p:txBody>
      </p:sp>
      <p:sp>
        <p:nvSpPr>
          <p:cNvPr id="38926" name="AutoShape 15"/>
          <p:cNvSpPr>
            <a:spLocks noChangeArrowheads="1"/>
          </p:cNvSpPr>
          <p:nvPr/>
        </p:nvSpPr>
        <p:spPr bwMode="auto">
          <a:xfrm rot="2700000">
            <a:off x="6916737" y="2227263"/>
            <a:ext cx="568325" cy="381000"/>
          </a:xfrm>
          <a:prstGeom prst="rightArrow">
            <a:avLst>
              <a:gd name="adj1" fmla="val 50000"/>
              <a:gd name="adj2" fmla="val 37292"/>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38927" name="Rectangle 16"/>
          <p:cNvSpPr>
            <a:spLocks noChangeArrowheads="1"/>
          </p:cNvSpPr>
          <p:nvPr/>
        </p:nvSpPr>
        <p:spPr bwMode="auto">
          <a:xfrm>
            <a:off x="4267200" y="4338638"/>
            <a:ext cx="191611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Sampled</a:t>
            </a:r>
          </a:p>
          <a:p>
            <a:r>
              <a:rPr lang="en-US" altLang="en-US"/>
              <a:t>using saw or</a:t>
            </a:r>
          </a:p>
          <a:p>
            <a:r>
              <a:rPr lang="en-US" altLang="en-US"/>
              <a:t>Dremel</a:t>
            </a:r>
          </a:p>
          <a:p>
            <a:r>
              <a:rPr lang="en-US" altLang="en-US"/>
              <a:t>tool</a:t>
            </a:r>
          </a:p>
        </p:txBody>
      </p:sp>
      <p:sp>
        <p:nvSpPr>
          <p:cNvPr id="38928" name="AutoShape 18"/>
          <p:cNvSpPr>
            <a:spLocks noChangeArrowheads="1"/>
          </p:cNvSpPr>
          <p:nvPr/>
        </p:nvSpPr>
        <p:spPr bwMode="auto">
          <a:xfrm rot="8682702">
            <a:off x="3352800" y="5029200"/>
            <a:ext cx="685800" cy="457200"/>
          </a:xfrm>
          <a:prstGeom prst="rightArrow">
            <a:avLst>
              <a:gd name="adj1" fmla="val 50000"/>
              <a:gd name="adj2" fmla="val 375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38929" name="Rectangle 19"/>
          <p:cNvSpPr>
            <a:spLocks noChangeArrowheads="1"/>
          </p:cNvSpPr>
          <p:nvPr/>
        </p:nvSpPr>
        <p:spPr bwMode="auto">
          <a:xfrm>
            <a:off x="1447800" y="5638800"/>
            <a:ext cx="2049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AMS analysis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381000" y="0"/>
            <a:ext cx="8991600" cy="1066800"/>
          </a:xfrm>
        </p:spPr>
        <p:txBody>
          <a:bodyPr/>
          <a:lstStyle/>
          <a:p>
            <a:pPr eaLnBrk="1" hangingPunct="1"/>
            <a:r>
              <a:rPr lang="en-US" altLang="en-US" sz="3600">
                <a:latin typeface="Symbol" charset="2"/>
                <a:ea typeface="ＭＳ Ｐゴシック" charset="-128"/>
              </a:rPr>
              <a:t>D  (</a:t>
            </a:r>
            <a:r>
              <a:rPr lang="en-US" altLang="en-US" sz="3600">
                <a:ea typeface="ＭＳ Ｐゴシック" charset="-128"/>
              </a:rPr>
              <a:t>known-age corrected samples)</a:t>
            </a:r>
            <a:endParaRPr lang="en-US" altLang="en-US" sz="2800">
              <a:ea typeface="ＭＳ Ｐゴシック" charset="-128"/>
            </a:endParaRPr>
          </a:p>
        </p:txBody>
      </p:sp>
      <p:graphicFrame>
        <p:nvGraphicFramePr>
          <p:cNvPr id="40962" name="Object 3"/>
          <p:cNvGraphicFramePr>
            <a:graphicFrameLocks noChangeAspect="1"/>
          </p:cNvGraphicFramePr>
          <p:nvPr/>
        </p:nvGraphicFramePr>
        <p:xfrm>
          <a:off x="806450" y="1990725"/>
          <a:ext cx="5715000" cy="2306638"/>
        </p:xfrm>
        <a:graphic>
          <a:graphicData uri="http://schemas.openxmlformats.org/presentationml/2006/ole">
            <mc:AlternateContent xmlns:mc="http://schemas.openxmlformats.org/markup-compatibility/2006">
              <mc:Choice xmlns:v="urn:schemas-microsoft-com:vml" Requires="v">
                <p:oleObj spid="_x0000_s41047" name="Equation" r:id="rId4" imgW="2349500" imgH="1016000" progId="Equation.3">
                  <p:embed/>
                </p:oleObj>
              </mc:Choice>
              <mc:Fallback>
                <p:oleObj name="Equation" r:id="rId4" imgW="2349500" imgH="10160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450" y="1990725"/>
                        <a:ext cx="5715000" cy="230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0963" name="Text Box 7"/>
          <p:cNvSpPr txBox="1">
            <a:spLocks noChangeArrowheads="1"/>
          </p:cNvSpPr>
          <p:nvPr/>
        </p:nvSpPr>
        <p:spPr bwMode="auto">
          <a:xfrm>
            <a:off x="228600" y="4572000"/>
            <a:ext cx="8458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i="1" dirty="0">
                <a:latin typeface="Symbol" charset="2"/>
              </a:rPr>
              <a:t>D </a:t>
            </a:r>
            <a:r>
              <a:rPr lang="en-US" altLang="en-US" sz="1800" i="1" dirty="0"/>
              <a:t>expresses the radiocarbon signature relative to </a:t>
            </a:r>
            <a:r>
              <a:rPr lang="ja-JP" altLang="en-US" sz="1800" i="1" dirty="0"/>
              <a:t>“</a:t>
            </a:r>
            <a:r>
              <a:rPr lang="en-US" altLang="ja-JP" sz="1800" i="1" dirty="0"/>
              <a:t>Modern</a:t>
            </a:r>
            <a:r>
              <a:rPr lang="ja-JP" altLang="en-US" sz="1800" i="1" dirty="0"/>
              <a:t>”</a:t>
            </a:r>
            <a:r>
              <a:rPr lang="en-US" altLang="ja-JP" sz="1800" i="1" dirty="0"/>
              <a:t> had the sample been measured in 1950.  This is useful for studies attempting to show how the radiocarbon signature of air (tree rings) and water (corals) changes with time.  It is the basis for creating the calibration curves used to calculate calendar age from </a:t>
            </a:r>
            <a:r>
              <a:rPr lang="en-US" altLang="ja-JP" sz="1800" i="1" baseline="30000" dirty="0"/>
              <a:t>14</a:t>
            </a:r>
            <a:r>
              <a:rPr lang="en-US" altLang="ja-JP" sz="1800" i="1" dirty="0"/>
              <a:t>C age.</a:t>
            </a:r>
            <a:endParaRPr lang="en-US" altLang="en-US" sz="1800" i="1" dirty="0"/>
          </a:p>
        </p:txBody>
      </p:sp>
      <p:sp>
        <p:nvSpPr>
          <p:cNvPr id="40964" name="Text Box 4"/>
          <p:cNvSpPr txBox="1">
            <a:spLocks noChangeArrowheads="1"/>
          </p:cNvSpPr>
          <p:nvPr/>
        </p:nvSpPr>
        <p:spPr bwMode="auto">
          <a:xfrm>
            <a:off x="2514600" y="923925"/>
            <a:ext cx="6477000" cy="831850"/>
          </a:xfrm>
          <a:prstGeom prst="rect">
            <a:avLst/>
          </a:prstGeom>
          <a:solidFill>
            <a:srgbClr val="CC99FF">
              <a:alpha val="3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Corrected for decay of </a:t>
            </a:r>
            <a:r>
              <a:rPr lang="en-US" altLang="en-US" baseline="30000"/>
              <a:t>14</a:t>
            </a:r>
            <a:r>
              <a:rPr lang="en-US" altLang="en-US"/>
              <a:t>C in the sample from the year of growth (x) to 1950</a:t>
            </a:r>
            <a:endParaRPr lang="en-US" altLang="en-US" b="1"/>
          </a:p>
        </p:txBody>
      </p:sp>
      <p:sp>
        <p:nvSpPr>
          <p:cNvPr id="8" name="Line 5"/>
          <p:cNvSpPr>
            <a:spLocks noChangeShapeType="1"/>
          </p:cNvSpPr>
          <p:nvPr/>
        </p:nvSpPr>
        <p:spPr bwMode="auto">
          <a:xfrm flipH="1">
            <a:off x="4876800" y="1706563"/>
            <a:ext cx="914400" cy="639762"/>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pPr>
              <a:defRPr/>
            </a:pPr>
            <a:endParaRPr lang="en-US">
              <a:ln w="12700">
                <a:solidFill>
                  <a:schemeClr val="tx1"/>
                </a:solidFill>
              </a:ln>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52400" y="0"/>
            <a:ext cx="2590800" cy="80327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Times" pitchFamily="-112" charset="0"/>
              </a:defRPr>
            </a:lvl6pPr>
            <a:lvl7pPr marL="914400" algn="ctr" rtl="0" fontAlgn="base">
              <a:spcBef>
                <a:spcPct val="0"/>
              </a:spcBef>
              <a:spcAft>
                <a:spcPct val="0"/>
              </a:spcAft>
              <a:defRPr sz="4400">
                <a:solidFill>
                  <a:schemeClr val="tx2"/>
                </a:solidFill>
                <a:latin typeface="Times" pitchFamily="-112" charset="0"/>
              </a:defRPr>
            </a:lvl7pPr>
            <a:lvl8pPr marL="1371600" algn="ctr" rtl="0" fontAlgn="base">
              <a:spcBef>
                <a:spcPct val="0"/>
              </a:spcBef>
              <a:spcAft>
                <a:spcPct val="0"/>
              </a:spcAft>
              <a:defRPr sz="4400">
                <a:solidFill>
                  <a:schemeClr val="tx2"/>
                </a:solidFill>
                <a:latin typeface="Times" pitchFamily="-112" charset="0"/>
              </a:defRPr>
            </a:lvl8pPr>
            <a:lvl9pPr marL="1828800" algn="ctr" rtl="0" fontAlgn="base">
              <a:spcBef>
                <a:spcPct val="0"/>
              </a:spcBef>
              <a:spcAft>
                <a:spcPct val="0"/>
              </a:spcAft>
              <a:defRPr sz="4400">
                <a:solidFill>
                  <a:schemeClr val="tx2"/>
                </a:solidFill>
                <a:latin typeface="Times" pitchFamily="-112" charset="0"/>
              </a:defRPr>
            </a:lvl9pPr>
          </a:lstStyle>
          <a:p>
            <a:pPr>
              <a:defRPr/>
            </a:pPr>
            <a:r>
              <a:rPr lang="en-US" sz="2400" dirty="0" smtClean="0">
                <a:solidFill>
                  <a:schemeClr val="accent3"/>
                </a:solidFill>
                <a:latin typeface="Helvetica"/>
                <a:cs typeface="Helvetica"/>
              </a:rPr>
              <a:t>Check yourself</a:t>
            </a:r>
            <a:endParaRPr lang="en-US" sz="2400" dirty="0">
              <a:solidFill>
                <a:schemeClr val="accent3"/>
              </a:solidFill>
              <a:latin typeface="Helvetica"/>
              <a:cs typeface="Helvetica"/>
            </a:endParaRPr>
          </a:p>
        </p:txBody>
      </p:sp>
      <p:sp>
        <p:nvSpPr>
          <p:cNvPr id="43010" name="Rectangle 2"/>
          <p:cNvSpPr>
            <a:spLocks noGrp="1" noChangeArrowheads="1"/>
          </p:cNvSpPr>
          <p:nvPr>
            <p:ph type="title"/>
          </p:nvPr>
        </p:nvSpPr>
        <p:spPr>
          <a:xfrm>
            <a:off x="1066800" y="0"/>
            <a:ext cx="8991600" cy="1066800"/>
          </a:xfrm>
        </p:spPr>
        <p:txBody>
          <a:bodyPr/>
          <a:lstStyle/>
          <a:p>
            <a:pPr eaLnBrk="1" hangingPunct="1"/>
            <a:r>
              <a:rPr lang="en-US" altLang="en-US" sz="3600">
                <a:ea typeface="ＭＳ Ｐゴシック" charset="-128"/>
              </a:rPr>
              <a:t>Known age correction</a:t>
            </a:r>
            <a:endParaRPr lang="en-US" altLang="en-US" sz="2800">
              <a:ea typeface="ＭＳ Ｐゴシック" charset="-128"/>
            </a:endParaRPr>
          </a:p>
        </p:txBody>
      </p:sp>
      <p:cxnSp>
        <p:nvCxnSpPr>
          <p:cNvPr id="8" name="Straight Connector 7"/>
          <p:cNvCxnSpPr/>
          <p:nvPr/>
        </p:nvCxnSpPr>
        <p:spPr bwMode="auto">
          <a:xfrm>
            <a:off x="152400" y="781050"/>
            <a:ext cx="8458200" cy="0"/>
          </a:xfrm>
          <a:prstGeom prst="line">
            <a:avLst/>
          </a:prstGeom>
          <a:noFill/>
          <a:ln w="25400" cap="flat" cmpd="sng" algn="ctr">
            <a:solidFill>
              <a:schemeClr val="tx1"/>
            </a:solidFill>
            <a:prstDash val="solid"/>
            <a:round/>
            <a:headEnd type="none" w="med" len="med"/>
            <a:tailEnd type="triangle" w="med" len="med"/>
          </a:ln>
          <a:effectLst/>
          <a:scene3d>
            <a:camera prst="orthographicFront"/>
            <a:lightRig rig="threePt" dir="t"/>
          </a:scene3d>
          <a:sp3d>
            <a:bevelT/>
          </a:sp3d>
        </p:spPr>
      </p:cxnSp>
      <p:sp>
        <p:nvSpPr>
          <p:cNvPr id="43014" name="TextBox 13"/>
          <p:cNvSpPr txBox="1">
            <a:spLocks noChangeArrowheads="1"/>
          </p:cNvSpPr>
          <p:nvPr/>
        </p:nvSpPr>
        <p:spPr bwMode="auto">
          <a:xfrm>
            <a:off x="336550" y="2667000"/>
            <a:ext cx="84709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dirty="0"/>
              <a:t>You obtain F of 0.900 for a coral </a:t>
            </a:r>
            <a:r>
              <a:rPr lang="en-US" altLang="en-US" dirty="0" smtClean="0"/>
              <a:t>that </a:t>
            </a:r>
            <a:r>
              <a:rPr lang="en-US" altLang="en-US" dirty="0"/>
              <a:t>grew in Palmyra Atoll in AD </a:t>
            </a:r>
            <a:r>
              <a:rPr lang="en-US" altLang="en-US" dirty="0" smtClean="0"/>
              <a:t>1900. What </a:t>
            </a:r>
            <a:r>
              <a:rPr lang="en-US" altLang="en-US" dirty="0"/>
              <a:t>is the age corrected F value</a:t>
            </a:r>
            <a:r>
              <a:rPr lang="en-US" altLang="en-US" dirty="0" smtClean="0"/>
              <a:t>?</a:t>
            </a:r>
            <a:br>
              <a:rPr lang="en-US" altLang="en-US" dirty="0" smtClean="0"/>
            </a:br>
            <a:endParaRPr lang="en-US" altLang="en-US" dirty="0"/>
          </a:p>
          <a:p>
            <a:pPr lvl="3"/>
            <a:r>
              <a:rPr lang="en-US" altLang="en-US" dirty="0"/>
              <a:t>a) </a:t>
            </a:r>
            <a:r>
              <a:rPr lang="en-US" altLang="en-US" dirty="0" smtClean="0"/>
              <a:t>0.9000</a:t>
            </a:r>
            <a:endParaRPr lang="en-US" altLang="en-US" dirty="0"/>
          </a:p>
          <a:p>
            <a:pPr lvl="3"/>
            <a:r>
              <a:rPr lang="en-US" altLang="en-US" dirty="0"/>
              <a:t>b) 0.8955</a:t>
            </a:r>
          </a:p>
          <a:p>
            <a:pPr lvl="3"/>
            <a:r>
              <a:rPr lang="en-US" altLang="en-US" dirty="0"/>
              <a:t>c) 0.9055</a:t>
            </a:r>
          </a:p>
          <a:p>
            <a:pPr lvl="3"/>
            <a:r>
              <a:rPr lang="en-US" altLang="en-US" dirty="0"/>
              <a:t>d) 0.9126</a:t>
            </a:r>
          </a:p>
        </p:txBody>
      </p:sp>
      <p:pic>
        <p:nvPicPr>
          <p:cNvPr id="9" name="Picture 8" descr="Palmyra beach.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0180"/>
            <a:ext cx="3276600" cy="229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52400" y="0"/>
            <a:ext cx="2590800" cy="80327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Times" pitchFamily="-112" charset="0"/>
              </a:defRPr>
            </a:lvl6pPr>
            <a:lvl7pPr marL="914400" algn="ctr" rtl="0" fontAlgn="base">
              <a:spcBef>
                <a:spcPct val="0"/>
              </a:spcBef>
              <a:spcAft>
                <a:spcPct val="0"/>
              </a:spcAft>
              <a:defRPr sz="4400">
                <a:solidFill>
                  <a:schemeClr val="tx2"/>
                </a:solidFill>
                <a:latin typeface="Times" pitchFamily="-112" charset="0"/>
              </a:defRPr>
            </a:lvl7pPr>
            <a:lvl8pPr marL="1371600" algn="ctr" rtl="0" fontAlgn="base">
              <a:spcBef>
                <a:spcPct val="0"/>
              </a:spcBef>
              <a:spcAft>
                <a:spcPct val="0"/>
              </a:spcAft>
              <a:defRPr sz="4400">
                <a:solidFill>
                  <a:schemeClr val="tx2"/>
                </a:solidFill>
                <a:latin typeface="Times" pitchFamily="-112" charset="0"/>
              </a:defRPr>
            </a:lvl8pPr>
            <a:lvl9pPr marL="1828800" algn="ctr" rtl="0" fontAlgn="base">
              <a:spcBef>
                <a:spcPct val="0"/>
              </a:spcBef>
              <a:spcAft>
                <a:spcPct val="0"/>
              </a:spcAft>
              <a:defRPr sz="4400">
                <a:solidFill>
                  <a:schemeClr val="tx2"/>
                </a:solidFill>
                <a:latin typeface="Times" pitchFamily="-112" charset="0"/>
              </a:defRPr>
            </a:lvl9pPr>
          </a:lstStyle>
          <a:p>
            <a:pPr>
              <a:defRPr/>
            </a:pPr>
            <a:r>
              <a:rPr lang="en-US" sz="2400" dirty="0" smtClean="0">
                <a:solidFill>
                  <a:schemeClr val="accent3"/>
                </a:solidFill>
                <a:latin typeface="Helvetica"/>
                <a:cs typeface="Helvetica"/>
              </a:rPr>
              <a:t>Check yourself</a:t>
            </a:r>
            <a:endParaRPr lang="en-US" sz="2400" dirty="0">
              <a:solidFill>
                <a:schemeClr val="accent3"/>
              </a:solidFill>
              <a:latin typeface="Helvetica"/>
              <a:cs typeface="Helvetica"/>
            </a:endParaRPr>
          </a:p>
        </p:txBody>
      </p:sp>
      <p:sp>
        <p:nvSpPr>
          <p:cNvPr id="43010" name="Rectangle 2"/>
          <p:cNvSpPr>
            <a:spLocks noGrp="1" noChangeArrowheads="1"/>
          </p:cNvSpPr>
          <p:nvPr>
            <p:ph type="title"/>
          </p:nvPr>
        </p:nvSpPr>
        <p:spPr>
          <a:xfrm>
            <a:off x="1066800" y="0"/>
            <a:ext cx="8991600" cy="1066800"/>
          </a:xfrm>
        </p:spPr>
        <p:txBody>
          <a:bodyPr/>
          <a:lstStyle/>
          <a:p>
            <a:pPr eaLnBrk="1" hangingPunct="1"/>
            <a:r>
              <a:rPr lang="en-US" altLang="en-US" sz="3600">
                <a:ea typeface="ＭＳ Ｐゴシック" charset="-128"/>
              </a:rPr>
              <a:t>Known age correction</a:t>
            </a:r>
            <a:endParaRPr lang="en-US" altLang="en-US" sz="2800">
              <a:ea typeface="ＭＳ Ｐゴシック" charset="-128"/>
            </a:endParaRPr>
          </a:p>
        </p:txBody>
      </p:sp>
      <p:cxnSp>
        <p:nvCxnSpPr>
          <p:cNvPr id="8" name="Straight Connector 7"/>
          <p:cNvCxnSpPr/>
          <p:nvPr/>
        </p:nvCxnSpPr>
        <p:spPr bwMode="auto">
          <a:xfrm>
            <a:off x="152400" y="781050"/>
            <a:ext cx="8458200" cy="0"/>
          </a:xfrm>
          <a:prstGeom prst="line">
            <a:avLst/>
          </a:prstGeom>
          <a:noFill/>
          <a:ln w="25400" cap="flat" cmpd="sng" algn="ctr">
            <a:solidFill>
              <a:schemeClr val="tx1"/>
            </a:solidFill>
            <a:prstDash val="solid"/>
            <a:round/>
            <a:headEnd type="none" w="med" len="med"/>
            <a:tailEnd type="triangle" w="med" len="med"/>
          </a:ln>
          <a:effectLst/>
          <a:scene3d>
            <a:camera prst="orthographicFront"/>
            <a:lightRig rig="threePt" dir="t"/>
          </a:scene3d>
          <a:sp3d>
            <a:bevelT/>
          </a:sp3d>
        </p:spPr>
      </p:cxnSp>
      <p:sp>
        <p:nvSpPr>
          <p:cNvPr id="43014" name="TextBox 13"/>
          <p:cNvSpPr txBox="1">
            <a:spLocks noChangeArrowheads="1"/>
          </p:cNvSpPr>
          <p:nvPr/>
        </p:nvSpPr>
        <p:spPr bwMode="auto">
          <a:xfrm>
            <a:off x="336550" y="2667000"/>
            <a:ext cx="84709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dirty="0"/>
              <a:t>You obtain F of 0.900 for a coral </a:t>
            </a:r>
            <a:r>
              <a:rPr lang="en-US" altLang="en-US" dirty="0" smtClean="0"/>
              <a:t>that </a:t>
            </a:r>
            <a:r>
              <a:rPr lang="en-US" altLang="en-US" dirty="0"/>
              <a:t>grew in Palmyra Atoll in AD </a:t>
            </a:r>
            <a:r>
              <a:rPr lang="en-US" altLang="en-US" dirty="0" smtClean="0"/>
              <a:t>1900. What </a:t>
            </a:r>
            <a:r>
              <a:rPr lang="en-US" altLang="en-US" dirty="0"/>
              <a:t>is the age corrected F value</a:t>
            </a:r>
            <a:r>
              <a:rPr lang="en-US" altLang="en-US" dirty="0" smtClean="0"/>
              <a:t>?</a:t>
            </a:r>
            <a:br>
              <a:rPr lang="en-US" altLang="en-US" dirty="0" smtClean="0"/>
            </a:br>
            <a:endParaRPr lang="en-US" altLang="en-US" dirty="0"/>
          </a:p>
          <a:p>
            <a:pPr lvl="3"/>
            <a:r>
              <a:rPr lang="en-US" altLang="en-US" dirty="0"/>
              <a:t>a) </a:t>
            </a:r>
            <a:r>
              <a:rPr lang="en-US" altLang="en-US" dirty="0" smtClean="0"/>
              <a:t>0.9000</a:t>
            </a:r>
            <a:endParaRPr lang="en-US" altLang="en-US" dirty="0"/>
          </a:p>
          <a:p>
            <a:pPr lvl="3"/>
            <a:r>
              <a:rPr lang="en-US" altLang="en-US" dirty="0"/>
              <a:t>b) 0.8955</a:t>
            </a:r>
          </a:p>
          <a:p>
            <a:pPr lvl="3"/>
            <a:r>
              <a:rPr lang="en-US" altLang="en-US" dirty="0"/>
              <a:t>c) 0.9055</a:t>
            </a:r>
          </a:p>
          <a:p>
            <a:pPr lvl="3"/>
            <a:r>
              <a:rPr lang="en-US" altLang="en-US" dirty="0"/>
              <a:t>d) 0.9126</a:t>
            </a:r>
          </a:p>
        </p:txBody>
      </p:sp>
      <p:pic>
        <p:nvPicPr>
          <p:cNvPr id="9" name="Picture 8" descr="Palmyra beach.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0180"/>
            <a:ext cx="3276600" cy="229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eft Arrow 6"/>
          <p:cNvSpPr/>
          <p:nvPr/>
        </p:nvSpPr>
        <p:spPr bwMode="auto">
          <a:xfrm>
            <a:off x="3276600" y="4495800"/>
            <a:ext cx="914400" cy="493256"/>
          </a:xfrm>
          <a:prstGeom prst="leftArrow">
            <a:avLst/>
          </a:prstGeom>
          <a:solidFill>
            <a:srgbClr val="0080FF"/>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12" charset="0"/>
            </a:endParaRPr>
          </a:p>
        </p:txBody>
      </p:sp>
      <p:sp>
        <p:nvSpPr>
          <p:cNvPr id="2" name="TextBox 1"/>
          <p:cNvSpPr txBox="1"/>
          <p:nvPr/>
        </p:nvSpPr>
        <p:spPr>
          <a:xfrm>
            <a:off x="4597400" y="4005828"/>
            <a:ext cx="4013200" cy="1569660"/>
          </a:xfrm>
          <a:prstGeom prst="rect">
            <a:avLst/>
          </a:prstGeom>
          <a:noFill/>
        </p:spPr>
        <p:txBody>
          <a:bodyPr wrap="square" rtlCol="0">
            <a:spAutoFit/>
          </a:bodyPr>
          <a:lstStyle/>
          <a:p>
            <a:r>
              <a:rPr lang="en-US" i="1" baseline="30000" dirty="0" smtClean="0"/>
              <a:t>14</a:t>
            </a:r>
            <a:r>
              <a:rPr lang="en-US" i="1" dirty="0" smtClean="0"/>
              <a:t>C has decayed away between 1900 to 1950. Have to add </a:t>
            </a:r>
            <a:r>
              <a:rPr lang="en-US" i="1" baseline="30000" dirty="0" smtClean="0"/>
              <a:t>14</a:t>
            </a:r>
            <a:r>
              <a:rPr lang="en-US" i="1" dirty="0" smtClean="0"/>
              <a:t>C. ↑F</a:t>
            </a:r>
          </a:p>
          <a:p>
            <a:r>
              <a:rPr lang="en-US" i="1" dirty="0" smtClean="0"/>
              <a:t>50‰ per 400yrs, or ~5‰.</a:t>
            </a:r>
            <a:endParaRPr lang="en-US" i="1" dirty="0"/>
          </a:p>
        </p:txBody>
      </p:sp>
    </p:spTree>
    <p:extLst>
      <p:ext uri="{BB962C8B-B14F-4D97-AF65-F5344CB8AC3E}">
        <p14:creationId xmlns:p14="http://schemas.microsoft.com/office/powerpoint/2010/main" val="10918325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0" y="0"/>
            <a:ext cx="9144000" cy="782638"/>
          </a:xfrm>
        </p:spPr>
        <p:txBody>
          <a:bodyPr/>
          <a:lstStyle/>
          <a:p>
            <a:r>
              <a:rPr lang="en-US" altLang="en-US" sz="2400">
                <a:solidFill>
                  <a:schemeClr val="tx1"/>
                </a:solidFill>
                <a:latin typeface="Helvetica" charset="0"/>
                <a:ea typeface="ＭＳ Ｐゴシック" charset="-128"/>
              </a:rPr>
              <a:t>Bomb </a:t>
            </a:r>
            <a:r>
              <a:rPr lang="en-US" altLang="en-US" sz="2400" baseline="30000">
                <a:solidFill>
                  <a:schemeClr val="tx1"/>
                </a:solidFill>
                <a:latin typeface="Helvetica" charset="0"/>
                <a:ea typeface="ＭＳ Ｐゴシック" charset="-128"/>
              </a:rPr>
              <a:t>14</a:t>
            </a:r>
            <a:r>
              <a:rPr lang="en-US" altLang="en-US" sz="2400">
                <a:solidFill>
                  <a:schemeClr val="tx1"/>
                </a:solidFill>
                <a:latin typeface="Helvetica" charset="0"/>
                <a:ea typeface="ＭＳ Ｐゴシック" charset="-128"/>
              </a:rPr>
              <a:t>C maximum in surface ocean occurs 10 y after that in air</a:t>
            </a:r>
          </a:p>
        </p:txBody>
      </p:sp>
      <p:pic>
        <p:nvPicPr>
          <p:cNvPr id="210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685800"/>
            <a:ext cx="7239000" cy="5716588"/>
          </a:xfrm>
          <a:prstGeom prst="rect">
            <a:avLst/>
          </a:prstGeom>
          <a:solidFill>
            <a:srgbClr val="7F7F7F"/>
          </a:solidFill>
          <a:ln>
            <a:noFill/>
          </a:ln>
          <a:effectLst>
            <a:outerShdw blurRad="63500" dist="38099" dir="2700000" algn="ctr" rotWithShape="0">
              <a:schemeClr val="bg2">
                <a:alpha val="74997"/>
              </a:scheme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44035" name="Rectangle 4"/>
          <p:cNvSpPr>
            <a:spLocks noChangeArrowheads="1"/>
          </p:cNvSpPr>
          <p:nvPr/>
        </p:nvSpPr>
        <p:spPr bwMode="auto">
          <a:xfrm>
            <a:off x="838200" y="3484563"/>
            <a:ext cx="5048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solidFill>
                  <a:srgbClr val="FFFF00"/>
                </a:solidFill>
              </a:rPr>
              <a:t>∆</a:t>
            </a:r>
          </a:p>
          <a:p>
            <a:r>
              <a:rPr lang="en-US" altLang="en-US">
                <a:solidFill>
                  <a:srgbClr val="FFFF00"/>
                </a:solidFill>
              </a:rPr>
              <a:t>‰</a:t>
            </a:r>
            <a:endParaRPr lang="en-US" altLang="en-US" sz="3600"/>
          </a:p>
        </p:txBody>
      </p:sp>
      <p:sp>
        <p:nvSpPr>
          <p:cNvPr id="44036" name="Rectangle 5"/>
          <p:cNvSpPr>
            <a:spLocks noChangeArrowheads="1"/>
          </p:cNvSpPr>
          <p:nvPr/>
        </p:nvSpPr>
        <p:spPr bwMode="auto">
          <a:xfrm>
            <a:off x="5334000" y="3581400"/>
            <a:ext cx="1325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600">
                <a:solidFill>
                  <a:srgbClr val="CC0000"/>
                </a:solidFill>
              </a:rPr>
              <a:t>Atmospheric</a:t>
            </a:r>
          </a:p>
          <a:p>
            <a:r>
              <a:rPr lang="en-US" altLang="en-US" sz="1600">
                <a:solidFill>
                  <a:srgbClr val="CC0000"/>
                </a:solidFill>
              </a:rPr>
              <a:t>          CO</a:t>
            </a:r>
            <a:r>
              <a:rPr lang="en-US" altLang="en-US" sz="1600" baseline="-25000">
                <a:solidFill>
                  <a:srgbClr val="CC0000"/>
                </a:solidFill>
              </a:rPr>
              <a:t>2</a:t>
            </a:r>
            <a:endParaRPr lang="en-US" altLang="en-US" sz="3600"/>
          </a:p>
        </p:txBody>
      </p:sp>
      <p:sp>
        <p:nvSpPr>
          <p:cNvPr id="44037" name="Rectangle 6"/>
          <p:cNvSpPr>
            <a:spLocks noChangeArrowheads="1"/>
          </p:cNvSpPr>
          <p:nvPr/>
        </p:nvSpPr>
        <p:spPr bwMode="auto">
          <a:xfrm>
            <a:off x="5029200" y="5016500"/>
            <a:ext cx="23288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600">
                <a:solidFill>
                  <a:schemeClr val="accent1"/>
                </a:solidFill>
              </a:rPr>
              <a:t>Mid-ocean gyre surface</a:t>
            </a:r>
          </a:p>
          <a:p>
            <a:r>
              <a:rPr lang="en-US" altLang="en-US" sz="1600">
                <a:solidFill>
                  <a:schemeClr val="accent1"/>
                </a:solidFill>
              </a:rPr>
              <a:t> water DIC (coral)</a:t>
            </a:r>
            <a:endParaRPr lang="en-US" altLang="en-US" sz="1600" baseline="-25000">
              <a:solidFill>
                <a:schemeClr val="accent1"/>
              </a:solidFill>
            </a:endParaRPr>
          </a:p>
        </p:txBody>
      </p:sp>
      <p:sp>
        <p:nvSpPr>
          <p:cNvPr id="44038" name="Line 10"/>
          <p:cNvSpPr>
            <a:spLocks noChangeShapeType="1"/>
          </p:cNvSpPr>
          <p:nvPr/>
        </p:nvSpPr>
        <p:spPr bwMode="auto">
          <a:xfrm flipV="1">
            <a:off x="4267200" y="3698875"/>
            <a:ext cx="0" cy="496888"/>
          </a:xfrm>
          <a:prstGeom prst="line">
            <a:avLst/>
          </a:prstGeom>
          <a:noFill/>
          <a:ln w="349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39" name="Line 11"/>
          <p:cNvSpPr>
            <a:spLocks noChangeShapeType="1"/>
          </p:cNvSpPr>
          <p:nvPr/>
        </p:nvSpPr>
        <p:spPr bwMode="auto">
          <a:xfrm flipV="1">
            <a:off x="5257800" y="4724400"/>
            <a:ext cx="0" cy="285750"/>
          </a:xfrm>
          <a:prstGeom prst="line">
            <a:avLst/>
          </a:prstGeom>
          <a:noFill/>
          <a:ln w="349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0" y="0"/>
            <a:ext cx="9144000" cy="995363"/>
          </a:xfrm>
        </p:spPr>
        <p:txBody>
          <a:bodyPr/>
          <a:lstStyle/>
          <a:p>
            <a:r>
              <a:rPr lang="en-US" altLang="en-US" sz="2800">
                <a:latin typeface="Helvetica" charset="0"/>
                <a:ea typeface="ＭＳ Ｐゴシック" charset="-128"/>
              </a:rPr>
              <a:t>  Galapagos coral ∆</a:t>
            </a:r>
            <a:r>
              <a:rPr lang="en-US" altLang="en-US" sz="2800" baseline="30000">
                <a:latin typeface="Helvetica" charset="0"/>
                <a:ea typeface="ＭＳ Ｐゴシック" charset="-128"/>
              </a:rPr>
              <a:t>14</a:t>
            </a:r>
            <a:r>
              <a:rPr lang="en-US" altLang="en-US" sz="2800">
                <a:latin typeface="Helvetica" charset="0"/>
                <a:ea typeface="ＭＳ Ｐゴシック" charset="-128"/>
              </a:rPr>
              <a:t>C</a:t>
            </a:r>
          </a:p>
        </p:txBody>
      </p:sp>
      <p:graphicFrame>
        <p:nvGraphicFramePr>
          <p:cNvPr id="4" name="Chart 3"/>
          <p:cNvGraphicFramePr/>
          <p:nvPr/>
        </p:nvGraphicFramePr>
        <p:xfrm>
          <a:off x="1371600" y="711200"/>
          <a:ext cx="6845300" cy="5381413"/>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p:cNvSpPr/>
          <p:nvPr/>
        </p:nvSpPr>
        <p:spPr bwMode="auto">
          <a:xfrm>
            <a:off x="2895600" y="1209675"/>
            <a:ext cx="228600" cy="4267200"/>
          </a:xfrm>
          <a:prstGeom prst="rect">
            <a:avLst/>
          </a:prstGeom>
          <a:solidFill>
            <a:schemeClr val="bg2">
              <a:lumMod val="40000"/>
              <a:lumOff val="60000"/>
              <a:alpha val="58000"/>
            </a:schemeClr>
          </a:solidFill>
          <a:ln w="9525" cap="flat" cmpd="sng" algn="ctr">
            <a:noFill/>
            <a:prstDash val="solid"/>
            <a:round/>
            <a:headEnd type="none" w="med" len="med"/>
            <a:tailEnd type="none" w="med" len="med"/>
          </a:ln>
          <a:effectLst/>
        </p:spPr>
        <p:txBody>
          <a:bodyPr/>
          <a:lstStyle/>
          <a:p>
            <a:pPr>
              <a:defRPr/>
            </a:pPr>
            <a:endParaRPr lang="en-US">
              <a:latin typeface="Times" pitchFamily="-110" charset="0"/>
              <a:ea typeface="+mn-ea"/>
            </a:endParaRPr>
          </a:p>
        </p:txBody>
      </p:sp>
      <p:sp>
        <p:nvSpPr>
          <p:cNvPr id="14" name="Rectangle 13"/>
          <p:cNvSpPr/>
          <p:nvPr/>
        </p:nvSpPr>
        <p:spPr bwMode="auto">
          <a:xfrm>
            <a:off x="4267200" y="1209675"/>
            <a:ext cx="228600" cy="4267200"/>
          </a:xfrm>
          <a:prstGeom prst="rect">
            <a:avLst/>
          </a:prstGeom>
          <a:solidFill>
            <a:schemeClr val="bg2">
              <a:lumMod val="40000"/>
              <a:lumOff val="60000"/>
              <a:alpha val="58000"/>
            </a:schemeClr>
          </a:solidFill>
          <a:ln w="9525" cap="flat" cmpd="sng" algn="ctr">
            <a:noFill/>
            <a:prstDash val="solid"/>
            <a:round/>
            <a:headEnd type="none" w="med" len="med"/>
            <a:tailEnd type="none" w="med" len="med"/>
          </a:ln>
          <a:effectLst/>
        </p:spPr>
        <p:txBody>
          <a:bodyPr/>
          <a:lstStyle/>
          <a:p>
            <a:pPr>
              <a:defRPr/>
            </a:pPr>
            <a:endParaRPr lang="en-US">
              <a:latin typeface="Times" pitchFamily="-110" charset="0"/>
              <a:ea typeface="+mn-ea"/>
            </a:endParaRPr>
          </a:p>
        </p:txBody>
      </p:sp>
      <p:sp>
        <p:nvSpPr>
          <p:cNvPr id="15" name="Rectangle 14"/>
          <p:cNvSpPr/>
          <p:nvPr/>
        </p:nvSpPr>
        <p:spPr bwMode="auto">
          <a:xfrm>
            <a:off x="4953000" y="1209675"/>
            <a:ext cx="228600" cy="4267200"/>
          </a:xfrm>
          <a:prstGeom prst="rect">
            <a:avLst/>
          </a:prstGeom>
          <a:solidFill>
            <a:schemeClr val="bg2">
              <a:lumMod val="40000"/>
              <a:lumOff val="60000"/>
              <a:alpha val="58000"/>
            </a:schemeClr>
          </a:solidFill>
          <a:ln w="9525" cap="flat" cmpd="sng" algn="ctr">
            <a:noFill/>
            <a:prstDash val="solid"/>
            <a:round/>
            <a:headEnd type="none" w="med" len="med"/>
            <a:tailEnd type="none" w="med" len="med"/>
          </a:ln>
          <a:effectLst/>
        </p:spPr>
        <p:txBody>
          <a:bodyPr/>
          <a:lstStyle/>
          <a:p>
            <a:pPr>
              <a:defRPr/>
            </a:pPr>
            <a:endParaRPr lang="en-US">
              <a:latin typeface="Times" pitchFamily="-110" charset="0"/>
              <a:ea typeface="+mn-ea"/>
            </a:endParaRPr>
          </a:p>
        </p:txBody>
      </p:sp>
      <p:sp>
        <p:nvSpPr>
          <p:cNvPr id="16" name="Rectangle 15"/>
          <p:cNvSpPr/>
          <p:nvPr/>
        </p:nvSpPr>
        <p:spPr bwMode="auto">
          <a:xfrm>
            <a:off x="5562600" y="1209675"/>
            <a:ext cx="228600" cy="4267200"/>
          </a:xfrm>
          <a:prstGeom prst="rect">
            <a:avLst/>
          </a:prstGeom>
          <a:solidFill>
            <a:schemeClr val="bg2">
              <a:lumMod val="40000"/>
              <a:lumOff val="60000"/>
              <a:alpha val="58000"/>
            </a:schemeClr>
          </a:solidFill>
          <a:ln w="9525" cap="flat" cmpd="sng" algn="ctr">
            <a:noFill/>
            <a:prstDash val="solid"/>
            <a:round/>
            <a:headEnd type="none" w="med" len="med"/>
            <a:tailEnd type="none" w="med" len="med"/>
          </a:ln>
          <a:effectLst/>
        </p:spPr>
        <p:txBody>
          <a:bodyPr/>
          <a:lstStyle/>
          <a:p>
            <a:pPr>
              <a:defRPr/>
            </a:pPr>
            <a:endParaRPr lang="en-US">
              <a:latin typeface="Times" pitchFamily="-110" charset="0"/>
              <a:ea typeface="+mn-ea"/>
            </a:endParaRPr>
          </a:p>
        </p:txBody>
      </p:sp>
      <p:sp>
        <p:nvSpPr>
          <p:cNvPr id="17" name="Rectangle 16"/>
          <p:cNvSpPr/>
          <p:nvPr/>
        </p:nvSpPr>
        <p:spPr bwMode="auto">
          <a:xfrm>
            <a:off x="6248400" y="1209675"/>
            <a:ext cx="228600" cy="4267200"/>
          </a:xfrm>
          <a:prstGeom prst="rect">
            <a:avLst/>
          </a:prstGeom>
          <a:solidFill>
            <a:schemeClr val="bg2">
              <a:lumMod val="40000"/>
              <a:lumOff val="60000"/>
              <a:alpha val="58000"/>
            </a:schemeClr>
          </a:solidFill>
          <a:ln w="9525" cap="flat" cmpd="sng" algn="ctr">
            <a:noFill/>
            <a:prstDash val="solid"/>
            <a:round/>
            <a:headEnd type="none" w="med" len="med"/>
            <a:tailEnd type="none" w="med" len="med"/>
          </a:ln>
          <a:effectLst/>
        </p:spPr>
        <p:txBody>
          <a:bodyPr/>
          <a:lstStyle/>
          <a:p>
            <a:pPr>
              <a:defRPr/>
            </a:pPr>
            <a:endParaRPr lang="en-US">
              <a:latin typeface="Times" pitchFamily="-110" charset="0"/>
              <a:ea typeface="+mn-ea"/>
            </a:endParaRPr>
          </a:p>
        </p:txBody>
      </p:sp>
      <p:sp>
        <p:nvSpPr>
          <p:cNvPr id="18" name="Rectangle 17"/>
          <p:cNvSpPr/>
          <p:nvPr/>
        </p:nvSpPr>
        <p:spPr bwMode="auto">
          <a:xfrm>
            <a:off x="7388225" y="1209675"/>
            <a:ext cx="228600" cy="4267200"/>
          </a:xfrm>
          <a:prstGeom prst="rect">
            <a:avLst/>
          </a:prstGeom>
          <a:solidFill>
            <a:schemeClr val="bg2">
              <a:lumMod val="40000"/>
              <a:lumOff val="60000"/>
              <a:alpha val="58000"/>
            </a:schemeClr>
          </a:solidFill>
          <a:ln w="9525" cap="flat" cmpd="sng" algn="ctr">
            <a:noFill/>
            <a:prstDash val="solid"/>
            <a:round/>
            <a:headEnd type="none" w="med" len="med"/>
            <a:tailEnd type="none" w="med" len="med"/>
          </a:ln>
          <a:effectLst/>
        </p:spPr>
        <p:txBody>
          <a:bodyPr/>
          <a:lstStyle/>
          <a:p>
            <a:pPr>
              <a:defRPr/>
            </a:pPr>
            <a:endParaRPr lang="en-US">
              <a:latin typeface="Times" pitchFamily="-110" charset="0"/>
              <a:ea typeface="+mn-ea"/>
            </a:endParaRPr>
          </a:p>
        </p:txBody>
      </p:sp>
      <p:sp>
        <p:nvSpPr>
          <p:cNvPr id="46089" name="TextBox 19"/>
          <p:cNvSpPr txBox="1">
            <a:spLocks noChangeArrowheads="1"/>
          </p:cNvSpPr>
          <p:nvPr/>
        </p:nvSpPr>
        <p:spPr bwMode="auto">
          <a:xfrm rot="-5400000">
            <a:off x="2414588" y="1898650"/>
            <a:ext cx="1179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a:solidFill>
                  <a:srgbClr val="606060"/>
                </a:solidFill>
                <a:latin typeface="Times" charset="0"/>
              </a:rPr>
              <a:t>El Niño</a:t>
            </a:r>
          </a:p>
        </p:txBody>
      </p:sp>
      <p:grpSp>
        <p:nvGrpSpPr>
          <p:cNvPr id="46090" name="Group 20"/>
          <p:cNvGrpSpPr>
            <a:grpSpLocks/>
          </p:cNvGrpSpPr>
          <p:nvPr/>
        </p:nvGrpSpPr>
        <p:grpSpPr bwMode="auto">
          <a:xfrm>
            <a:off x="3124200" y="2205038"/>
            <a:ext cx="4419600" cy="3057525"/>
            <a:chOff x="3124200" y="2362200"/>
            <a:chExt cx="4419600" cy="3276600"/>
          </a:xfrm>
        </p:grpSpPr>
        <p:cxnSp>
          <p:nvCxnSpPr>
            <p:cNvPr id="46096" name="Straight Connector 5"/>
            <p:cNvCxnSpPr>
              <a:cxnSpLocks noChangeShapeType="1"/>
            </p:cNvCxnSpPr>
            <p:nvPr/>
          </p:nvCxnSpPr>
          <p:spPr bwMode="auto">
            <a:xfrm flipV="1">
              <a:off x="6400800" y="2362200"/>
              <a:ext cx="1143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7" name="Straight Connector 10"/>
            <p:cNvCxnSpPr>
              <a:cxnSpLocks noChangeShapeType="1"/>
            </p:cNvCxnSpPr>
            <p:nvPr/>
          </p:nvCxnSpPr>
          <p:spPr bwMode="auto">
            <a:xfrm flipV="1">
              <a:off x="3124200" y="3505200"/>
              <a:ext cx="3048000" cy="213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46091" name="TextBox 18"/>
          <p:cNvSpPr txBox="1">
            <a:spLocks noChangeArrowheads="1"/>
          </p:cNvSpPr>
          <p:nvPr/>
        </p:nvSpPr>
        <p:spPr bwMode="auto">
          <a:xfrm>
            <a:off x="5257800" y="6027738"/>
            <a:ext cx="703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a:t>Year</a:t>
            </a:r>
          </a:p>
        </p:txBody>
      </p:sp>
      <p:sp>
        <p:nvSpPr>
          <p:cNvPr id="46092" name="TextBox 18"/>
          <p:cNvSpPr txBox="1">
            <a:spLocks noChangeArrowheads="1"/>
          </p:cNvSpPr>
          <p:nvPr/>
        </p:nvSpPr>
        <p:spPr bwMode="auto">
          <a:xfrm>
            <a:off x="0" y="6084888"/>
            <a:ext cx="2933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eaLnBrk="1" hangingPunct="1"/>
            <a:r>
              <a:rPr lang="en-US" altLang="en-US" sz="1600"/>
              <a:t>Guilderson and Schrag (1998) </a:t>
            </a:r>
            <a:endParaRPr lang="en-US" altLang="en-US" sz="1600">
              <a:latin typeface="Times" charset="0"/>
            </a:endParaRPr>
          </a:p>
        </p:txBody>
      </p:sp>
      <p:cxnSp>
        <p:nvCxnSpPr>
          <p:cNvPr id="46093" name="Straight Arrow Connector 2"/>
          <p:cNvCxnSpPr>
            <a:cxnSpLocks noChangeShapeType="1"/>
          </p:cNvCxnSpPr>
          <p:nvPr/>
        </p:nvCxnSpPr>
        <p:spPr bwMode="auto">
          <a:xfrm flipV="1">
            <a:off x="6400800" y="3048000"/>
            <a:ext cx="0" cy="175260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46094" name="TextBox 8"/>
          <p:cNvSpPr txBox="1">
            <a:spLocks noChangeArrowheads="1"/>
          </p:cNvSpPr>
          <p:nvPr/>
        </p:nvSpPr>
        <p:spPr bwMode="auto">
          <a:xfrm>
            <a:off x="5638800" y="4724400"/>
            <a:ext cx="18446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PDO shifted</a:t>
            </a:r>
          </a:p>
          <a:p>
            <a:r>
              <a:rPr lang="en-US" altLang="en-US"/>
              <a:t>to + phase</a:t>
            </a:r>
          </a:p>
        </p:txBody>
      </p:sp>
      <p:pic>
        <p:nvPicPr>
          <p:cNvPr id="46095" name="Picture 1" descr="Screen Shot 2014-07-22 at 7.14.45 PM.png"/>
          <p:cNvPicPr>
            <a:picLocks noChangeAspect="1"/>
          </p:cNvPicPr>
          <p:nvPr/>
        </p:nvPicPr>
        <p:blipFill>
          <a:blip r:embed="rId4">
            <a:extLst>
              <a:ext uri="{28A0092B-C50C-407E-A947-70E740481C1C}">
                <a14:useLocalDpi xmlns:a14="http://schemas.microsoft.com/office/drawing/2010/main" val="0"/>
              </a:ext>
            </a:extLst>
          </a:blip>
          <a:srcRect l="4842" t="6297"/>
          <a:stretch>
            <a:fillRect/>
          </a:stretch>
        </p:blipFill>
        <p:spPr bwMode="auto">
          <a:xfrm>
            <a:off x="-53975" y="0"/>
            <a:ext cx="241617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descr="fig9-20"/>
          <p:cNvPicPr>
            <a:picLocks noChangeAspect="1" noChangeArrowheads="1"/>
          </p:cNvPicPr>
          <p:nvPr/>
        </p:nvPicPr>
        <p:blipFill>
          <a:blip r:embed="rId3">
            <a:extLst>
              <a:ext uri="{28A0092B-C50C-407E-A947-70E740481C1C}">
                <a14:useLocalDpi xmlns:a14="http://schemas.microsoft.com/office/drawing/2010/main" val="0"/>
              </a:ext>
            </a:extLst>
          </a:blip>
          <a:srcRect l="1250" r="7935" b="10805"/>
          <a:stretch>
            <a:fillRect/>
          </a:stretch>
        </p:blipFill>
        <p:spPr bwMode="auto">
          <a:xfrm>
            <a:off x="609600" y="1997075"/>
            <a:ext cx="78486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Rectangle 3"/>
          <p:cNvSpPr>
            <a:spLocks noGrp="1" noChangeArrowheads="1"/>
          </p:cNvSpPr>
          <p:nvPr>
            <p:ph type="title" idx="4294967295"/>
          </p:nvPr>
        </p:nvSpPr>
        <p:spPr>
          <a:xfrm>
            <a:off x="304800" y="152400"/>
            <a:ext cx="8686800" cy="990600"/>
          </a:xfrm>
        </p:spPr>
        <p:txBody>
          <a:bodyPr/>
          <a:lstStyle/>
          <a:p>
            <a:pPr eaLnBrk="1" hangingPunct="1"/>
            <a:r>
              <a:rPr lang="en-US" altLang="zh-TW" sz="2800" baseline="30000" dirty="0" smtClean="0">
                <a:solidFill>
                  <a:srgbClr val="000000"/>
                </a:solidFill>
                <a:latin typeface="Helvetica" charset="0"/>
                <a:ea typeface="新細明體" charset="-120"/>
              </a:rPr>
              <a:t>14</a:t>
            </a:r>
            <a:r>
              <a:rPr lang="en-US" altLang="zh-TW" sz="2800" dirty="0" smtClean="0">
                <a:solidFill>
                  <a:srgbClr val="000000"/>
                </a:solidFill>
                <a:latin typeface="Helvetica" charset="0"/>
                <a:ea typeface="新細明體" charset="-120"/>
              </a:rPr>
              <a:t>C </a:t>
            </a:r>
            <a:r>
              <a:rPr lang="en-US" altLang="zh-TW" sz="2800" dirty="0">
                <a:solidFill>
                  <a:srgbClr val="000000"/>
                </a:solidFill>
                <a:latin typeface="Helvetica" charset="0"/>
                <a:ea typeface="新細明體" charset="-120"/>
              </a:rPr>
              <a:t>measurements led to our understanding of the deep circulation in the ocean by </a:t>
            </a:r>
            <a:r>
              <a:rPr lang="en-US" altLang="zh-TW" sz="2800" dirty="0" err="1">
                <a:solidFill>
                  <a:srgbClr val="000000"/>
                </a:solidFill>
                <a:latin typeface="Helvetica" charset="0"/>
                <a:ea typeface="新細明體" charset="-120"/>
              </a:rPr>
              <a:t>Broecker</a:t>
            </a:r>
            <a:r>
              <a:rPr lang="en-US" altLang="zh-TW" sz="2800" dirty="0">
                <a:solidFill>
                  <a:srgbClr val="000000"/>
                </a:solidFill>
                <a:latin typeface="Helvetica" charset="0"/>
                <a:ea typeface="新細明體" charset="-120"/>
              </a:rPr>
              <a:t> and others</a:t>
            </a:r>
            <a:endParaRPr lang="en-US" altLang="zh-TW" sz="2400" dirty="0">
              <a:solidFill>
                <a:schemeClr val="tx1"/>
              </a:solidFill>
              <a:latin typeface="Helvetica" charset="0"/>
              <a:ea typeface="新細明體" charset="-120"/>
            </a:endParaRPr>
          </a:p>
        </p:txBody>
      </p:sp>
      <p:sp>
        <p:nvSpPr>
          <p:cNvPr id="48131" name="Line 6"/>
          <p:cNvSpPr>
            <a:spLocks noChangeShapeType="1"/>
          </p:cNvSpPr>
          <p:nvPr/>
        </p:nvSpPr>
        <p:spPr bwMode="auto">
          <a:xfrm flipH="1">
            <a:off x="8001000" y="2362200"/>
            <a:ext cx="152400" cy="1219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132" name="Rectangle 7"/>
          <p:cNvSpPr>
            <a:spLocks noChangeArrowheads="1"/>
          </p:cNvSpPr>
          <p:nvPr/>
        </p:nvSpPr>
        <p:spPr bwMode="auto">
          <a:xfrm>
            <a:off x="6454775" y="4495800"/>
            <a:ext cx="1416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a:t>∆</a:t>
            </a:r>
            <a:r>
              <a:rPr lang="en-US" altLang="en-US" sz="2000" baseline="30000"/>
              <a:t>14</a:t>
            </a:r>
            <a:r>
              <a:rPr lang="en-US" altLang="en-US" sz="2000"/>
              <a:t>C -80‰</a:t>
            </a:r>
            <a:endParaRPr lang="en-US" altLang="en-US" sz="1800"/>
          </a:p>
        </p:txBody>
      </p:sp>
      <p:sp>
        <p:nvSpPr>
          <p:cNvPr id="48133" name="Rectangle 8"/>
          <p:cNvSpPr>
            <a:spLocks noChangeArrowheads="1"/>
          </p:cNvSpPr>
          <p:nvPr/>
        </p:nvSpPr>
        <p:spPr bwMode="auto">
          <a:xfrm>
            <a:off x="1573789" y="4629150"/>
            <a:ext cx="1557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a:t>∆</a:t>
            </a:r>
            <a:r>
              <a:rPr lang="en-US" altLang="en-US" sz="2000" baseline="30000"/>
              <a:t>14</a:t>
            </a:r>
            <a:r>
              <a:rPr lang="en-US" altLang="en-US" sz="2000"/>
              <a:t>C -160‰</a:t>
            </a:r>
            <a:endParaRPr lang="en-US" altLang="en-US" sz="1800"/>
          </a:p>
        </p:txBody>
      </p:sp>
      <p:sp>
        <p:nvSpPr>
          <p:cNvPr id="48134" name="Rectangle 8"/>
          <p:cNvSpPr>
            <a:spLocks noChangeArrowheads="1"/>
          </p:cNvSpPr>
          <p:nvPr/>
        </p:nvSpPr>
        <p:spPr bwMode="auto">
          <a:xfrm>
            <a:off x="2514600" y="3124200"/>
            <a:ext cx="1219200" cy="533400"/>
          </a:xfrm>
          <a:prstGeom prst="rect">
            <a:avLst/>
          </a:prstGeom>
          <a:solidFill>
            <a:srgbClr val="7DC2F8"/>
          </a:solidFill>
          <a:ln>
            <a:noFill/>
          </a:ln>
          <a:extLst>
            <a:ext uri="{91240B29-F687-4F45-9708-019B960494DF}">
              <a14:hiddenLine xmlns:a14="http://schemas.microsoft.com/office/drawing/2010/main" w="25400">
                <a:solidFill>
                  <a:srgbClr val="000000"/>
                </a:solidFill>
                <a:round/>
                <a:headEnd/>
                <a:tailEnd type="triangle" w="med" len="med"/>
              </a14:hiddenLine>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48135" name="TextBox 1"/>
          <p:cNvSpPr txBox="1">
            <a:spLocks noChangeArrowheads="1"/>
          </p:cNvSpPr>
          <p:nvPr/>
        </p:nvSpPr>
        <p:spPr bwMode="auto">
          <a:xfrm>
            <a:off x="7162800" y="1219200"/>
            <a:ext cx="20145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zh-TW">
                <a:ea typeface="新細明體" charset="-120"/>
              </a:rPr>
              <a:t>North Atlantic </a:t>
            </a:r>
          </a:p>
          <a:p>
            <a:r>
              <a:rPr lang="en-US" altLang="zh-TW">
                <a:ea typeface="新細明體" charset="-120"/>
              </a:rPr>
              <a:t>Deep Water</a:t>
            </a:r>
          </a:p>
          <a:p>
            <a:r>
              <a:rPr lang="en-US" altLang="en-US">
                <a:ea typeface="新細明體" charset="-120"/>
              </a:rPr>
              <a:t>forms here</a:t>
            </a:r>
            <a:endParaRPr lang="en-US"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0" y="20638"/>
            <a:ext cx="6858000" cy="685800"/>
          </a:xfrm>
        </p:spPr>
        <p:txBody>
          <a:bodyPr/>
          <a:lstStyle/>
          <a:p>
            <a:pPr eaLnBrk="1" hangingPunct="1"/>
            <a:r>
              <a:rPr lang="en-US" altLang="en-US" sz="3200">
                <a:solidFill>
                  <a:schemeClr val="tx1"/>
                </a:solidFill>
                <a:latin typeface="Helvetica" charset="0"/>
                <a:ea typeface="ＭＳ Ｐゴシック" charset="-128"/>
              </a:rPr>
              <a:t>  Deep DIC ∆</a:t>
            </a:r>
            <a:r>
              <a:rPr lang="en-US" altLang="en-US" sz="3200" baseline="30000">
                <a:solidFill>
                  <a:schemeClr val="tx1"/>
                </a:solidFill>
                <a:latin typeface="Helvetica" charset="0"/>
                <a:ea typeface="ＭＳ Ｐゴシック" charset="-128"/>
              </a:rPr>
              <a:t>14</a:t>
            </a:r>
            <a:r>
              <a:rPr lang="en-US" altLang="en-US" sz="3200">
                <a:solidFill>
                  <a:schemeClr val="tx1"/>
                </a:solidFill>
                <a:latin typeface="Helvetica" charset="0"/>
                <a:ea typeface="ＭＳ Ｐゴシック" charset="-128"/>
              </a:rPr>
              <a:t>C</a:t>
            </a:r>
            <a:endParaRPr lang="en-US" altLang="en-US">
              <a:solidFill>
                <a:schemeClr val="tx1"/>
              </a:solidFill>
              <a:ea typeface="ＭＳ Ｐゴシック" charset="-128"/>
            </a:endParaRPr>
          </a:p>
        </p:txBody>
      </p:sp>
      <p:pic>
        <p:nvPicPr>
          <p:cNvPr id="5017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0"/>
            <a:ext cx="3505200" cy="239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5"/>
          <p:cNvSpPr>
            <a:spLocks noChangeArrowheads="1"/>
          </p:cNvSpPr>
          <p:nvPr/>
        </p:nvSpPr>
        <p:spPr bwMode="auto">
          <a:xfrm>
            <a:off x="5715000" y="50292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50180" name="Rectangle 6"/>
          <p:cNvSpPr>
            <a:spLocks noChangeArrowheads="1"/>
          </p:cNvSpPr>
          <p:nvPr/>
        </p:nvSpPr>
        <p:spPr bwMode="auto">
          <a:xfrm>
            <a:off x="25400" y="838200"/>
            <a:ext cx="38798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~1500 </a:t>
            </a:r>
            <a:r>
              <a:rPr lang="en-US" altLang="en-US" baseline="30000"/>
              <a:t>14</a:t>
            </a:r>
            <a:r>
              <a:rPr lang="en-US" altLang="en-US"/>
              <a:t>C y difference = </a:t>
            </a:r>
          </a:p>
          <a:p>
            <a:r>
              <a:rPr lang="en-US" altLang="en-US"/>
              <a:t>transit time of the conveyor</a:t>
            </a:r>
          </a:p>
        </p:txBody>
      </p:sp>
      <p:pic>
        <p:nvPicPr>
          <p:cNvPr id="50181" name="Picture 1" descr="Screen Shot 2016-07-25 at 1.04.46 PM.png"/>
          <p:cNvPicPr>
            <a:picLocks noChangeAspect="1"/>
          </p:cNvPicPr>
          <p:nvPr/>
        </p:nvPicPr>
        <p:blipFill>
          <a:blip r:embed="rId4">
            <a:extLst>
              <a:ext uri="{28A0092B-C50C-407E-A947-70E740481C1C}">
                <a14:useLocalDpi xmlns:a14="http://schemas.microsoft.com/office/drawing/2010/main" val="0"/>
              </a:ext>
            </a:extLst>
          </a:blip>
          <a:srcRect t="6062" b="2531"/>
          <a:stretch>
            <a:fillRect/>
          </a:stretch>
        </p:blipFill>
        <p:spPr bwMode="auto">
          <a:xfrm>
            <a:off x="342900" y="2667000"/>
            <a:ext cx="8458200" cy="3731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TextBox 1"/>
          <p:cNvSpPr txBox="1">
            <a:spLocks noChangeArrowheads="1"/>
          </p:cNvSpPr>
          <p:nvPr/>
        </p:nvSpPr>
        <p:spPr bwMode="auto">
          <a:xfrm>
            <a:off x="6476999" y="2218651"/>
            <a:ext cx="1504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Conveyor</a:t>
            </a:r>
          </a:p>
        </p:txBody>
      </p:sp>
      <p:sp>
        <p:nvSpPr>
          <p:cNvPr id="50183" name="TextBox 2"/>
          <p:cNvSpPr txBox="1">
            <a:spLocks noChangeArrowheads="1"/>
          </p:cNvSpPr>
          <p:nvPr/>
        </p:nvSpPr>
        <p:spPr bwMode="auto">
          <a:xfrm>
            <a:off x="6324419" y="6000690"/>
            <a:ext cx="18101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a:t>Schlitzer</a:t>
            </a:r>
            <a:r>
              <a:rPr lang="en-US" altLang="en-US" sz="2000" dirty="0"/>
              <a:t> 2007</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295400"/>
            <a:ext cx="9067800" cy="5262979"/>
          </a:xfrm>
          <a:prstGeom prst="rect">
            <a:avLst/>
          </a:prstGeom>
          <a:noFill/>
        </p:spPr>
        <p:txBody>
          <a:bodyPr wrap="square" rtlCol="0">
            <a:spAutoFit/>
          </a:bodyPr>
          <a:lstStyle/>
          <a:p>
            <a:pPr>
              <a:lnSpc>
                <a:spcPct val="200000"/>
              </a:lnSpc>
              <a:spcBef>
                <a:spcPct val="20000"/>
              </a:spcBef>
            </a:pPr>
            <a:r>
              <a:rPr lang="en-US" altLang="en-US" b="1" dirty="0" smtClean="0"/>
              <a:t>•  Why is the surface ocean several hundred </a:t>
            </a:r>
            <a:r>
              <a:rPr lang="en-US" altLang="en-US" b="1" baseline="30000" dirty="0" smtClean="0"/>
              <a:t>14</a:t>
            </a:r>
            <a:r>
              <a:rPr lang="en-US" altLang="en-US" b="1" dirty="0" smtClean="0"/>
              <a:t>C years old?</a:t>
            </a:r>
          </a:p>
          <a:p>
            <a:pPr>
              <a:lnSpc>
                <a:spcPct val="200000"/>
              </a:lnSpc>
              <a:spcBef>
                <a:spcPct val="20000"/>
              </a:spcBef>
            </a:pPr>
            <a:r>
              <a:rPr lang="en-US" altLang="en-US" b="1" dirty="0" smtClean="0"/>
              <a:t>•  Controls on oceanic </a:t>
            </a:r>
            <a:r>
              <a:rPr lang="en-US" altLang="en-US" b="1" baseline="30000" dirty="0" smtClean="0"/>
              <a:t>14</a:t>
            </a:r>
            <a:r>
              <a:rPr lang="en-US" altLang="en-US" b="1" dirty="0" smtClean="0"/>
              <a:t>C</a:t>
            </a:r>
          </a:p>
          <a:p>
            <a:pPr>
              <a:lnSpc>
                <a:spcPct val="200000"/>
              </a:lnSpc>
              <a:spcBef>
                <a:spcPct val="20000"/>
              </a:spcBef>
            </a:pPr>
            <a:r>
              <a:rPr lang="en-US" altLang="en-US" b="1" dirty="0" smtClean="0"/>
              <a:t>•  Corals as diaries of ocean mixing and climate</a:t>
            </a:r>
          </a:p>
          <a:p>
            <a:pPr>
              <a:lnSpc>
                <a:spcPct val="200000"/>
              </a:lnSpc>
              <a:spcBef>
                <a:spcPct val="20000"/>
              </a:spcBef>
            </a:pPr>
            <a:r>
              <a:rPr lang="en-US" altLang="en-US" b="1" dirty="0" smtClean="0"/>
              <a:t>•  Mixing time of the deep ocean conveyor</a:t>
            </a:r>
          </a:p>
          <a:p>
            <a:pPr>
              <a:lnSpc>
                <a:spcPct val="200000"/>
              </a:lnSpc>
              <a:spcBef>
                <a:spcPct val="20000"/>
              </a:spcBef>
            </a:pPr>
            <a:r>
              <a:rPr lang="en-US" altLang="en-US" b="1" dirty="0" smtClean="0"/>
              <a:t>•  Why is dissolved organic carbon (DOC) so old?</a:t>
            </a:r>
          </a:p>
          <a:p>
            <a:pPr>
              <a:lnSpc>
                <a:spcPct val="200000"/>
              </a:lnSpc>
              <a:spcBef>
                <a:spcPct val="20000"/>
              </a:spcBef>
            </a:pPr>
            <a:r>
              <a:rPr lang="en-US" altLang="en-US" b="1" dirty="0" smtClean="0"/>
              <a:t>•  </a:t>
            </a:r>
            <a:r>
              <a:rPr lang="en-US" altLang="en-US" b="1" baseline="30000" dirty="0" smtClean="0"/>
              <a:t>14</a:t>
            </a:r>
            <a:r>
              <a:rPr lang="en-US" altLang="en-US" b="1" dirty="0" smtClean="0"/>
              <a:t>C in particles and Black Carbon</a:t>
            </a:r>
          </a:p>
          <a:p>
            <a:endParaRPr lang="en-US" dirty="0"/>
          </a:p>
        </p:txBody>
      </p:sp>
      <p:sp>
        <p:nvSpPr>
          <p:cNvPr id="2" name="TextBox 1"/>
          <p:cNvSpPr txBox="1"/>
          <p:nvPr/>
        </p:nvSpPr>
        <p:spPr>
          <a:xfrm>
            <a:off x="609600" y="304800"/>
            <a:ext cx="5334000" cy="646331"/>
          </a:xfrm>
          <a:prstGeom prst="rect">
            <a:avLst/>
          </a:prstGeom>
          <a:noFill/>
        </p:spPr>
        <p:txBody>
          <a:bodyPr wrap="square" rtlCol="0">
            <a:spAutoFit/>
          </a:bodyPr>
          <a:lstStyle/>
          <a:p>
            <a:r>
              <a:rPr lang="en-US" altLang="en-US" sz="3600" dirty="0" smtClean="0"/>
              <a:t>Outline</a:t>
            </a:r>
            <a:endParaRPr lang="en-US" altLang="en-US" sz="4000" dirty="0" smtClean="0"/>
          </a:p>
        </p:txBody>
      </p:sp>
    </p:spTree>
    <p:extLst>
      <p:ext uri="{BB962C8B-B14F-4D97-AF65-F5344CB8AC3E}">
        <p14:creationId xmlns:p14="http://schemas.microsoft.com/office/powerpoint/2010/main" val="12142682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52400" y="0"/>
            <a:ext cx="2590800" cy="80327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Times" pitchFamily="-112" charset="0"/>
              </a:defRPr>
            </a:lvl6pPr>
            <a:lvl7pPr marL="914400" algn="ctr" rtl="0" fontAlgn="base">
              <a:spcBef>
                <a:spcPct val="0"/>
              </a:spcBef>
              <a:spcAft>
                <a:spcPct val="0"/>
              </a:spcAft>
              <a:defRPr sz="4400">
                <a:solidFill>
                  <a:schemeClr val="tx2"/>
                </a:solidFill>
                <a:latin typeface="Times" pitchFamily="-112" charset="0"/>
              </a:defRPr>
            </a:lvl7pPr>
            <a:lvl8pPr marL="1371600" algn="ctr" rtl="0" fontAlgn="base">
              <a:spcBef>
                <a:spcPct val="0"/>
              </a:spcBef>
              <a:spcAft>
                <a:spcPct val="0"/>
              </a:spcAft>
              <a:defRPr sz="4400">
                <a:solidFill>
                  <a:schemeClr val="tx2"/>
                </a:solidFill>
                <a:latin typeface="Times" pitchFamily="-112" charset="0"/>
              </a:defRPr>
            </a:lvl8pPr>
            <a:lvl9pPr marL="1828800" algn="ctr" rtl="0" fontAlgn="base">
              <a:spcBef>
                <a:spcPct val="0"/>
              </a:spcBef>
              <a:spcAft>
                <a:spcPct val="0"/>
              </a:spcAft>
              <a:defRPr sz="4400">
                <a:solidFill>
                  <a:schemeClr val="tx2"/>
                </a:solidFill>
                <a:latin typeface="Times" pitchFamily="-112" charset="0"/>
              </a:defRPr>
            </a:lvl9pPr>
          </a:lstStyle>
          <a:p>
            <a:pPr>
              <a:defRPr/>
            </a:pPr>
            <a:r>
              <a:rPr lang="en-US" sz="2400" dirty="0" smtClean="0">
                <a:solidFill>
                  <a:schemeClr val="accent3"/>
                </a:solidFill>
                <a:latin typeface="Helvetica"/>
                <a:cs typeface="Helvetica"/>
              </a:rPr>
              <a:t>Check yourself</a:t>
            </a:r>
            <a:endParaRPr lang="en-US" sz="2400" dirty="0">
              <a:solidFill>
                <a:schemeClr val="accent3"/>
              </a:solidFill>
              <a:latin typeface="Helvetica"/>
              <a:cs typeface="Helvetica"/>
            </a:endParaRPr>
          </a:p>
        </p:txBody>
      </p:sp>
      <p:sp>
        <p:nvSpPr>
          <p:cNvPr id="52226" name="Rectangle 2"/>
          <p:cNvSpPr>
            <a:spLocks noGrp="1" noChangeArrowheads="1"/>
          </p:cNvSpPr>
          <p:nvPr>
            <p:ph type="title"/>
          </p:nvPr>
        </p:nvSpPr>
        <p:spPr>
          <a:xfrm>
            <a:off x="990600" y="152400"/>
            <a:ext cx="8991600" cy="1066800"/>
          </a:xfrm>
        </p:spPr>
        <p:txBody>
          <a:bodyPr/>
          <a:lstStyle/>
          <a:p>
            <a:pPr eaLnBrk="1" hangingPunct="1"/>
            <a:r>
              <a:rPr lang="en-US" altLang="en-US" sz="3600">
                <a:ea typeface="ＭＳ Ｐゴシック" charset="-128"/>
              </a:rPr>
              <a:t>Raise 1 or 2 fingers with </a:t>
            </a:r>
            <a:br>
              <a:rPr lang="en-US" altLang="en-US" sz="3600">
                <a:ea typeface="ＭＳ Ｐゴシック" charset="-128"/>
              </a:rPr>
            </a:br>
            <a:r>
              <a:rPr lang="en-US" altLang="en-US" sz="3600">
                <a:ea typeface="ＭＳ Ｐゴシック" charset="-128"/>
              </a:rPr>
              <a:t>the right answer</a:t>
            </a:r>
            <a:endParaRPr lang="en-US" altLang="en-US" sz="2800">
              <a:ea typeface="ＭＳ Ｐゴシック" charset="-128"/>
            </a:endParaRPr>
          </a:p>
        </p:txBody>
      </p:sp>
      <p:cxnSp>
        <p:nvCxnSpPr>
          <p:cNvPr id="8" name="Straight Connector 7"/>
          <p:cNvCxnSpPr/>
          <p:nvPr/>
        </p:nvCxnSpPr>
        <p:spPr bwMode="auto">
          <a:xfrm>
            <a:off x="152400" y="1163638"/>
            <a:ext cx="8458200" cy="0"/>
          </a:xfrm>
          <a:prstGeom prst="line">
            <a:avLst/>
          </a:prstGeom>
          <a:noFill/>
          <a:ln w="25400" cap="flat" cmpd="sng" algn="ctr">
            <a:solidFill>
              <a:schemeClr val="tx1"/>
            </a:solidFill>
            <a:prstDash val="solid"/>
            <a:round/>
            <a:headEnd type="none" w="med" len="med"/>
            <a:tailEnd type="triangle" w="med" len="med"/>
          </a:ln>
          <a:effectLst/>
          <a:scene3d>
            <a:camera prst="orthographicFront"/>
            <a:lightRig rig="threePt" dir="t"/>
          </a:scene3d>
          <a:sp3d>
            <a:bevelT/>
          </a:sp3d>
        </p:spPr>
      </p:cxnSp>
      <p:sp>
        <p:nvSpPr>
          <p:cNvPr id="14" name="TextBox 13"/>
          <p:cNvSpPr txBox="1"/>
          <p:nvPr/>
        </p:nvSpPr>
        <p:spPr>
          <a:xfrm>
            <a:off x="304800" y="2209800"/>
            <a:ext cx="8724900" cy="2677656"/>
          </a:xfrm>
          <a:prstGeom prst="rect">
            <a:avLst/>
          </a:prstGeom>
          <a:noFill/>
        </p:spPr>
        <p:txBody>
          <a:bodyPr wrap="squar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dirty="0"/>
              <a:t>You measure ∆</a:t>
            </a:r>
            <a:r>
              <a:rPr lang="en-US" altLang="en-US" baseline="30000" dirty="0"/>
              <a:t>14</a:t>
            </a:r>
            <a:r>
              <a:rPr lang="en-US" altLang="en-US" dirty="0"/>
              <a:t>C in 3 seawater </a:t>
            </a:r>
            <a:r>
              <a:rPr lang="en-US" altLang="en-US" dirty="0" smtClean="0"/>
              <a:t>DIC samples but </a:t>
            </a:r>
            <a:r>
              <a:rPr lang="en-US" altLang="en-US" dirty="0"/>
              <a:t>forget to label the samples. </a:t>
            </a:r>
            <a:r>
              <a:rPr lang="en-US" altLang="en-US" dirty="0" smtClean="0"/>
              <a:t>Values are </a:t>
            </a:r>
            <a:r>
              <a:rPr lang="en-US" altLang="en-US" dirty="0"/>
              <a:t>-240‰, +30‰ and -80‰.  </a:t>
            </a:r>
          </a:p>
          <a:p>
            <a:r>
              <a:rPr lang="en-US" altLang="en-US" dirty="0"/>
              <a:t>Where are they from</a:t>
            </a:r>
            <a:r>
              <a:rPr lang="en-US" altLang="en-US" dirty="0" smtClean="0"/>
              <a:t>?</a:t>
            </a:r>
            <a:br>
              <a:rPr lang="en-US" altLang="en-US" dirty="0" smtClean="0"/>
            </a:br>
            <a:endParaRPr lang="en-US" altLang="en-US" dirty="0"/>
          </a:p>
          <a:p>
            <a:pPr>
              <a:buFontTx/>
              <a:buAutoNum type="arabicParenR"/>
            </a:pPr>
            <a:r>
              <a:rPr lang="en-US" altLang="en-US" dirty="0" smtClean="0"/>
              <a:t>  Deep N. </a:t>
            </a:r>
            <a:r>
              <a:rPr lang="en-US" altLang="en-US" dirty="0"/>
              <a:t>Atlantic, surface Pacific </a:t>
            </a:r>
            <a:r>
              <a:rPr lang="en-US" altLang="en-US" dirty="0" smtClean="0"/>
              <a:t>and deep Indian</a:t>
            </a:r>
            <a:br>
              <a:rPr lang="en-US" altLang="en-US" dirty="0" smtClean="0"/>
            </a:br>
            <a:endParaRPr lang="en-US" altLang="en-US" dirty="0"/>
          </a:p>
          <a:p>
            <a:r>
              <a:rPr lang="en-US" altLang="en-US" dirty="0"/>
              <a:t>2)  Deep </a:t>
            </a:r>
            <a:r>
              <a:rPr lang="en-US" altLang="en-US" dirty="0" smtClean="0"/>
              <a:t>N. </a:t>
            </a:r>
            <a:r>
              <a:rPr lang="en-US" altLang="en-US" dirty="0"/>
              <a:t>Pacific, surface Atlantic </a:t>
            </a:r>
            <a:r>
              <a:rPr lang="en-US" altLang="en-US" dirty="0" smtClean="0"/>
              <a:t>and deep </a:t>
            </a:r>
            <a:r>
              <a:rPr lang="en-US" altLang="en-US" dirty="0"/>
              <a:t>Atlantic</a:t>
            </a: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7800"/>
            <a:ext cx="2743200"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52400" y="0"/>
            <a:ext cx="2590800" cy="80327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Times" pitchFamily="-112" charset="0"/>
              </a:defRPr>
            </a:lvl6pPr>
            <a:lvl7pPr marL="914400" algn="ctr" rtl="0" fontAlgn="base">
              <a:spcBef>
                <a:spcPct val="0"/>
              </a:spcBef>
              <a:spcAft>
                <a:spcPct val="0"/>
              </a:spcAft>
              <a:defRPr sz="4400">
                <a:solidFill>
                  <a:schemeClr val="tx2"/>
                </a:solidFill>
                <a:latin typeface="Times" pitchFamily="-112" charset="0"/>
              </a:defRPr>
            </a:lvl7pPr>
            <a:lvl8pPr marL="1371600" algn="ctr" rtl="0" fontAlgn="base">
              <a:spcBef>
                <a:spcPct val="0"/>
              </a:spcBef>
              <a:spcAft>
                <a:spcPct val="0"/>
              </a:spcAft>
              <a:defRPr sz="4400">
                <a:solidFill>
                  <a:schemeClr val="tx2"/>
                </a:solidFill>
                <a:latin typeface="Times" pitchFamily="-112" charset="0"/>
              </a:defRPr>
            </a:lvl8pPr>
            <a:lvl9pPr marL="1828800" algn="ctr" rtl="0" fontAlgn="base">
              <a:spcBef>
                <a:spcPct val="0"/>
              </a:spcBef>
              <a:spcAft>
                <a:spcPct val="0"/>
              </a:spcAft>
              <a:defRPr sz="4400">
                <a:solidFill>
                  <a:schemeClr val="tx2"/>
                </a:solidFill>
                <a:latin typeface="Times" pitchFamily="-112" charset="0"/>
              </a:defRPr>
            </a:lvl9pPr>
          </a:lstStyle>
          <a:p>
            <a:pPr>
              <a:defRPr/>
            </a:pPr>
            <a:r>
              <a:rPr lang="en-US" sz="2400" dirty="0" smtClean="0">
                <a:solidFill>
                  <a:schemeClr val="accent3"/>
                </a:solidFill>
                <a:latin typeface="Helvetica"/>
                <a:cs typeface="Helvetica"/>
              </a:rPr>
              <a:t>Check yourself</a:t>
            </a:r>
            <a:endParaRPr lang="en-US" sz="2400" dirty="0">
              <a:solidFill>
                <a:schemeClr val="accent3"/>
              </a:solidFill>
              <a:latin typeface="Helvetica"/>
              <a:cs typeface="Helvetica"/>
            </a:endParaRPr>
          </a:p>
        </p:txBody>
      </p:sp>
      <p:sp>
        <p:nvSpPr>
          <p:cNvPr id="52226" name="Rectangle 2"/>
          <p:cNvSpPr>
            <a:spLocks noGrp="1" noChangeArrowheads="1"/>
          </p:cNvSpPr>
          <p:nvPr>
            <p:ph type="title"/>
          </p:nvPr>
        </p:nvSpPr>
        <p:spPr>
          <a:xfrm>
            <a:off x="990600" y="152400"/>
            <a:ext cx="8991600" cy="1066800"/>
          </a:xfrm>
        </p:spPr>
        <p:txBody>
          <a:bodyPr/>
          <a:lstStyle/>
          <a:p>
            <a:pPr eaLnBrk="1" hangingPunct="1"/>
            <a:r>
              <a:rPr lang="en-US" altLang="en-US" sz="3600">
                <a:ea typeface="ＭＳ Ｐゴシック" charset="-128"/>
              </a:rPr>
              <a:t>Raise 1 or 2 fingers with </a:t>
            </a:r>
            <a:br>
              <a:rPr lang="en-US" altLang="en-US" sz="3600">
                <a:ea typeface="ＭＳ Ｐゴシック" charset="-128"/>
              </a:rPr>
            </a:br>
            <a:r>
              <a:rPr lang="en-US" altLang="en-US" sz="3600">
                <a:ea typeface="ＭＳ Ｐゴシック" charset="-128"/>
              </a:rPr>
              <a:t>the right answer</a:t>
            </a:r>
            <a:endParaRPr lang="en-US" altLang="en-US" sz="2800">
              <a:ea typeface="ＭＳ Ｐゴシック" charset="-128"/>
            </a:endParaRPr>
          </a:p>
        </p:txBody>
      </p:sp>
      <p:cxnSp>
        <p:nvCxnSpPr>
          <p:cNvPr id="8" name="Straight Connector 7"/>
          <p:cNvCxnSpPr/>
          <p:nvPr/>
        </p:nvCxnSpPr>
        <p:spPr bwMode="auto">
          <a:xfrm>
            <a:off x="152400" y="1163638"/>
            <a:ext cx="8458200" cy="0"/>
          </a:xfrm>
          <a:prstGeom prst="line">
            <a:avLst/>
          </a:prstGeom>
          <a:noFill/>
          <a:ln w="25400" cap="flat" cmpd="sng" algn="ctr">
            <a:solidFill>
              <a:schemeClr val="tx1"/>
            </a:solidFill>
            <a:prstDash val="solid"/>
            <a:round/>
            <a:headEnd type="none" w="med" len="med"/>
            <a:tailEnd type="triangle" w="med" len="med"/>
          </a:ln>
          <a:effectLst/>
          <a:scene3d>
            <a:camera prst="orthographicFront"/>
            <a:lightRig rig="threePt" dir="t"/>
          </a:scene3d>
          <a:sp3d>
            <a:bevelT/>
          </a:sp3d>
        </p:spPr>
      </p:cxnSp>
      <p:sp>
        <p:nvSpPr>
          <p:cNvPr id="14" name="TextBox 13"/>
          <p:cNvSpPr txBox="1"/>
          <p:nvPr/>
        </p:nvSpPr>
        <p:spPr>
          <a:xfrm>
            <a:off x="304800" y="2209800"/>
            <a:ext cx="8724900" cy="2677656"/>
          </a:xfrm>
          <a:prstGeom prst="rect">
            <a:avLst/>
          </a:prstGeom>
          <a:noFill/>
        </p:spPr>
        <p:txBody>
          <a:bodyPr wrap="squar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dirty="0"/>
              <a:t>You measure ∆</a:t>
            </a:r>
            <a:r>
              <a:rPr lang="en-US" altLang="en-US" baseline="30000" dirty="0"/>
              <a:t>14</a:t>
            </a:r>
            <a:r>
              <a:rPr lang="en-US" altLang="en-US" dirty="0"/>
              <a:t>C in 3 seawater </a:t>
            </a:r>
            <a:r>
              <a:rPr lang="en-US" altLang="en-US" dirty="0" smtClean="0"/>
              <a:t>DIC samples but </a:t>
            </a:r>
            <a:r>
              <a:rPr lang="en-US" altLang="en-US" dirty="0"/>
              <a:t>forget to label the samples. </a:t>
            </a:r>
            <a:r>
              <a:rPr lang="en-US" altLang="en-US" dirty="0" smtClean="0"/>
              <a:t>Values are </a:t>
            </a:r>
            <a:r>
              <a:rPr lang="en-US" altLang="en-US" dirty="0"/>
              <a:t>-240‰, +30‰ and -80‰.  </a:t>
            </a:r>
          </a:p>
          <a:p>
            <a:r>
              <a:rPr lang="en-US" altLang="en-US" dirty="0"/>
              <a:t>Where are they from</a:t>
            </a:r>
            <a:r>
              <a:rPr lang="en-US" altLang="en-US" dirty="0" smtClean="0"/>
              <a:t>?</a:t>
            </a:r>
            <a:br>
              <a:rPr lang="en-US" altLang="en-US" dirty="0" smtClean="0"/>
            </a:br>
            <a:endParaRPr lang="en-US" altLang="en-US" dirty="0"/>
          </a:p>
          <a:p>
            <a:pPr>
              <a:buFontTx/>
              <a:buAutoNum type="arabicParenR"/>
            </a:pPr>
            <a:r>
              <a:rPr lang="en-US" altLang="en-US" dirty="0" smtClean="0"/>
              <a:t>  Deep N. </a:t>
            </a:r>
            <a:r>
              <a:rPr lang="en-US" altLang="en-US" dirty="0"/>
              <a:t>Atlantic, surface Pacific </a:t>
            </a:r>
            <a:r>
              <a:rPr lang="en-US" altLang="en-US" dirty="0" smtClean="0"/>
              <a:t>and deep Indian</a:t>
            </a:r>
            <a:br>
              <a:rPr lang="en-US" altLang="en-US" dirty="0" smtClean="0"/>
            </a:br>
            <a:endParaRPr lang="en-US" altLang="en-US" dirty="0"/>
          </a:p>
          <a:p>
            <a:r>
              <a:rPr lang="en-US" altLang="en-US" dirty="0"/>
              <a:t>2)  Deep </a:t>
            </a:r>
            <a:r>
              <a:rPr lang="en-US" altLang="en-US" dirty="0" smtClean="0"/>
              <a:t>N. </a:t>
            </a:r>
            <a:r>
              <a:rPr lang="en-US" altLang="en-US" dirty="0"/>
              <a:t>Pacific, surface Atlantic </a:t>
            </a:r>
            <a:r>
              <a:rPr lang="en-US" altLang="en-US" dirty="0" smtClean="0"/>
              <a:t>and deep </a:t>
            </a:r>
            <a:r>
              <a:rPr lang="en-US" altLang="en-US" dirty="0"/>
              <a:t>Atlantic</a:t>
            </a: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7800"/>
            <a:ext cx="2743200"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Left Arrow 1"/>
          <p:cNvSpPr/>
          <p:nvPr/>
        </p:nvSpPr>
        <p:spPr bwMode="auto">
          <a:xfrm>
            <a:off x="7848600" y="4394200"/>
            <a:ext cx="914400" cy="493256"/>
          </a:xfrm>
          <a:prstGeom prst="leftArrow">
            <a:avLst/>
          </a:prstGeom>
          <a:solidFill>
            <a:srgbClr val="0080FF"/>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12" charset="0"/>
            </a:endParaRPr>
          </a:p>
        </p:txBody>
      </p:sp>
    </p:spTree>
    <p:extLst>
      <p:ext uri="{BB962C8B-B14F-4D97-AF65-F5344CB8AC3E}">
        <p14:creationId xmlns:p14="http://schemas.microsoft.com/office/powerpoint/2010/main" val="1677511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47040" y="213360"/>
            <a:ext cx="8249920" cy="640080"/>
          </a:xfrm>
        </p:spPr>
        <p:txBody>
          <a:bodyPr/>
          <a:lstStyle/>
          <a:p>
            <a:pPr eaLnBrk="1" hangingPunct="1">
              <a:defRPr/>
            </a:pPr>
            <a:r>
              <a:rPr lang="en-US" sz="3600" dirty="0">
                <a:solidFill>
                  <a:schemeClr val="tx1"/>
                </a:solidFill>
                <a:latin typeface="Helvetica" charset="0"/>
                <a:ea typeface="Helvetica" charset="0"/>
                <a:cs typeface="Helvetica" charset="0"/>
              </a:rPr>
              <a:t>Marine Organic Matter</a:t>
            </a:r>
            <a:endParaRPr lang="en-US" sz="3600" dirty="0">
              <a:solidFill>
                <a:schemeClr val="tx1"/>
              </a:solidFill>
              <a:latin typeface="Helvetica" charset="0"/>
              <a:ea typeface="Helvetica" charset="0"/>
              <a:cs typeface="Helvetica" charset="0"/>
            </a:endParaRPr>
          </a:p>
        </p:txBody>
      </p:sp>
      <p:pic>
        <p:nvPicPr>
          <p:cNvPr id="4" name="Picture 3" descr="SACC_Figure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1521" y="1232747"/>
            <a:ext cx="7657691" cy="3914184"/>
          </a:xfrm>
          <a:prstGeom prst="rect">
            <a:avLst/>
          </a:prstGeom>
        </p:spPr>
      </p:pic>
      <p:pic>
        <p:nvPicPr>
          <p:cNvPr id="3" name="Picture 2" descr="marinesnow.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05600" y="3413760"/>
            <a:ext cx="1351280" cy="837794"/>
          </a:xfrm>
          <a:prstGeom prst="rect">
            <a:avLst/>
          </a:prstGeom>
        </p:spPr>
      </p:pic>
      <p:sp>
        <p:nvSpPr>
          <p:cNvPr id="9" name="Text Box 13"/>
          <p:cNvSpPr txBox="1">
            <a:spLocks noChangeArrowheads="1"/>
          </p:cNvSpPr>
          <p:nvPr/>
        </p:nvSpPr>
        <p:spPr bwMode="auto">
          <a:xfrm>
            <a:off x="1442720" y="5191760"/>
            <a:ext cx="6969760" cy="350865"/>
          </a:xfrm>
          <a:prstGeom prst="rect">
            <a:avLst/>
          </a:prstGeom>
          <a:noFill/>
          <a:ln w="9525">
            <a:noFill/>
            <a:miter lim="800000"/>
            <a:headEnd/>
            <a:tailEnd/>
          </a:ln>
        </p:spPr>
        <p:txBody>
          <a:bodyPr wrap="square">
            <a:prstTxWarp prst="textNoShape">
              <a:avLst/>
            </a:prstTxWarp>
            <a:spAutoFit/>
          </a:bodyPr>
          <a:lstStyle/>
          <a:p>
            <a:pPr algn="r">
              <a:spcBef>
                <a:spcPct val="50000"/>
              </a:spcBef>
              <a:defRPr/>
            </a:pPr>
            <a:r>
              <a:rPr lang="en-US" sz="1680" dirty="0">
                <a:ea typeface="Arial" charset="0"/>
                <a:cs typeface="Arial" charset="0"/>
              </a:rPr>
              <a:t>(Adapted from Hedges 2002, Verdugo 2004)</a:t>
            </a:r>
            <a:endParaRPr lang="en-US" sz="1680" dirty="0"/>
          </a:p>
        </p:txBody>
      </p:sp>
    </p:spTree>
    <p:extLst>
      <p:ext uri="{BB962C8B-B14F-4D97-AF65-F5344CB8AC3E}">
        <p14:creationId xmlns:p14="http://schemas.microsoft.com/office/powerpoint/2010/main" val="2091792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52400" y="71120"/>
            <a:ext cx="8915400" cy="782320"/>
          </a:xfrm>
        </p:spPr>
        <p:txBody>
          <a:bodyPr/>
          <a:lstStyle/>
          <a:p>
            <a:pPr eaLnBrk="1" hangingPunct="1">
              <a:defRPr/>
            </a:pPr>
            <a:r>
              <a:rPr lang="en-US" sz="3600" dirty="0">
                <a:solidFill>
                  <a:schemeClr val="tx1"/>
                </a:solidFill>
                <a:latin typeface="Helvetica" charset="0"/>
                <a:ea typeface="Helvetica" charset="0"/>
                <a:cs typeface="Helvetica" charset="0"/>
              </a:rPr>
              <a:t>Why do we care about DOM and POM?</a:t>
            </a:r>
            <a:endParaRPr lang="en-US" sz="3600" dirty="0">
              <a:solidFill>
                <a:schemeClr val="tx1"/>
              </a:solidFill>
              <a:latin typeface="Helvetica" charset="0"/>
              <a:ea typeface="Helvetica" charset="0"/>
              <a:cs typeface="Helvetica" charset="0"/>
            </a:endParaRPr>
          </a:p>
        </p:txBody>
      </p:sp>
      <p:sp>
        <p:nvSpPr>
          <p:cNvPr id="7" name="Rectangle 6"/>
          <p:cNvSpPr/>
          <p:nvPr/>
        </p:nvSpPr>
        <p:spPr>
          <a:xfrm>
            <a:off x="803270" y="846063"/>
            <a:ext cx="1907634" cy="5341377"/>
          </a:xfrm>
          <a:prstGeom prst="rect">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solidFill>
                <a:schemeClr val="tx1"/>
              </a:solidFill>
              <a:latin typeface="Arial"/>
              <a:cs typeface="Aria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rcRect l="33278" t="14252" r="49579" b="75772"/>
          <a:stretch>
            <a:fillRect/>
          </a:stretch>
        </p:blipFill>
        <p:spPr>
          <a:xfrm>
            <a:off x="944880" y="4888932"/>
            <a:ext cx="1512824" cy="1245855"/>
          </a:xfrm>
          <a:prstGeom prst="rect">
            <a:avLst/>
          </a:prstGeom>
        </p:spPr>
      </p:pic>
      <p:pic>
        <p:nvPicPr>
          <p:cNvPr id="16" name="Picture 15"/>
          <p:cNvPicPr>
            <a:picLocks noChangeAspect="1"/>
          </p:cNvPicPr>
          <p:nvPr/>
        </p:nvPicPr>
        <p:blipFill>
          <a:blip r:embed="rId4"/>
          <a:stretch>
            <a:fillRect/>
          </a:stretch>
        </p:blipFill>
        <p:spPr>
          <a:xfrm>
            <a:off x="1442720" y="3324292"/>
            <a:ext cx="1047557" cy="1163952"/>
          </a:xfrm>
          <a:prstGeom prst="rect">
            <a:avLst/>
          </a:prstGeom>
        </p:spPr>
      </p:pic>
      <p:pic>
        <p:nvPicPr>
          <p:cNvPr id="17" name="Picture 16"/>
          <p:cNvPicPr>
            <a:picLocks noChangeAspect="1"/>
          </p:cNvPicPr>
          <p:nvPr/>
        </p:nvPicPr>
        <p:blipFill>
          <a:blip r:embed="rId5"/>
          <a:stretch>
            <a:fillRect/>
          </a:stretch>
        </p:blipFill>
        <p:spPr>
          <a:xfrm>
            <a:off x="944880" y="1901892"/>
            <a:ext cx="924560" cy="837882"/>
          </a:xfrm>
          <a:prstGeom prst="rect">
            <a:avLst/>
          </a:prstGeom>
        </p:spPr>
      </p:pic>
      <p:sp>
        <p:nvSpPr>
          <p:cNvPr id="18" name="TextBox 17"/>
          <p:cNvSpPr txBox="1"/>
          <p:nvPr/>
        </p:nvSpPr>
        <p:spPr>
          <a:xfrm>
            <a:off x="802640" y="906212"/>
            <a:ext cx="1849120" cy="781752"/>
          </a:xfrm>
          <a:prstGeom prst="rect">
            <a:avLst/>
          </a:prstGeom>
          <a:noFill/>
        </p:spPr>
        <p:txBody>
          <a:bodyPr wrap="square" rtlCol="0">
            <a:spAutoFit/>
          </a:bodyPr>
          <a:lstStyle/>
          <a:p>
            <a:pPr algn="ctr"/>
            <a:r>
              <a:rPr lang="en-US" sz="2240" b="1" dirty="0"/>
              <a:t>DOM </a:t>
            </a:r>
            <a:br>
              <a:rPr lang="en-US" sz="2240" b="1" dirty="0"/>
            </a:br>
            <a:r>
              <a:rPr lang="en-US" sz="2240" b="1" dirty="0"/>
              <a:t>~662 Gt C</a:t>
            </a:r>
            <a:endParaRPr lang="en-US" sz="2240" b="1" dirty="0"/>
          </a:p>
        </p:txBody>
      </p:sp>
      <p:sp>
        <p:nvSpPr>
          <p:cNvPr id="2" name="Rectangle 1"/>
          <p:cNvSpPr/>
          <p:nvPr/>
        </p:nvSpPr>
        <p:spPr>
          <a:xfrm>
            <a:off x="2865120" y="1126294"/>
            <a:ext cx="5618480" cy="4228850"/>
          </a:xfrm>
          <a:prstGeom prst="rect">
            <a:avLst/>
          </a:prstGeom>
        </p:spPr>
        <p:txBody>
          <a:bodyPr wrap="square">
            <a:spAutoFit/>
          </a:bodyPr>
          <a:lstStyle/>
          <a:p>
            <a:r>
              <a:rPr lang="en-US" sz="2240" dirty="0"/>
              <a:t>95% of </a:t>
            </a:r>
            <a:r>
              <a:rPr lang="en-US" sz="2240" dirty="0"/>
              <a:t>NLOM</a:t>
            </a:r>
            <a:br>
              <a:rPr lang="en-US" sz="2240" dirty="0"/>
            </a:br>
            <a:endParaRPr lang="en-US" sz="2240" dirty="0"/>
          </a:p>
          <a:p>
            <a:r>
              <a:rPr lang="en-US" sz="2240" dirty="0"/>
              <a:t>&lt;10% known biomolecules</a:t>
            </a:r>
            <a:br>
              <a:rPr lang="en-US" sz="2240" dirty="0"/>
            </a:br>
            <a:endParaRPr lang="en-US" sz="2240" dirty="0"/>
          </a:p>
          <a:p>
            <a:r>
              <a:rPr lang="en-US" sz="2240" dirty="0"/>
              <a:t>Microbial Loop: true base of food web</a:t>
            </a:r>
            <a:endParaRPr lang="en-US" sz="2240" dirty="0"/>
          </a:p>
          <a:p>
            <a:endParaRPr lang="en-US" sz="2240" dirty="0"/>
          </a:p>
          <a:p>
            <a:r>
              <a:rPr lang="en-US" sz="2240" dirty="0" smtClean="0"/>
              <a:t>Bulk </a:t>
            </a:r>
            <a:r>
              <a:rPr lang="en-US" sz="2240" baseline="30000" dirty="0" smtClean="0"/>
              <a:t>14</a:t>
            </a:r>
            <a:r>
              <a:rPr lang="en-US" sz="2240" dirty="0" smtClean="0"/>
              <a:t>C </a:t>
            </a:r>
            <a:r>
              <a:rPr lang="en-US" sz="2240" dirty="0"/>
              <a:t>age </a:t>
            </a:r>
            <a:r>
              <a:rPr lang="en-US" sz="2240" dirty="0" smtClean="0"/>
              <a:t>is very old (4,000–6,500 </a:t>
            </a:r>
            <a:r>
              <a:rPr lang="en-US" sz="2240" dirty="0" err="1" smtClean="0"/>
              <a:t>yrs</a:t>
            </a:r>
            <a:r>
              <a:rPr lang="en-US" sz="2240" dirty="0" smtClean="0"/>
              <a:t>)</a:t>
            </a:r>
            <a:endParaRPr lang="en-US" sz="2240" dirty="0"/>
          </a:p>
          <a:p>
            <a:endParaRPr lang="en-US" sz="2240" dirty="0"/>
          </a:p>
          <a:p>
            <a:r>
              <a:rPr lang="en-US" sz="2240" dirty="0"/>
              <a:t>But many labile components!</a:t>
            </a:r>
            <a:br>
              <a:rPr lang="en-US" sz="2240" dirty="0"/>
            </a:br>
            <a:r>
              <a:rPr lang="en-US" sz="2240" dirty="0"/>
              <a:t>Active role in Primary Prod.</a:t>
            </a:r>
          </a:p>
          <a:p>
            <a:endParaRPr lang="en-US" sz="2240" dirty="0"/>
          </a:p>
          <a:p>
            <a:r>
              <a:rPr lang="en-US" sz="2240" dirty="0"/>
              <a:t>Chelation of trace </a:t>
            </a:r>
            <a:r>
              <a:rPr lang="en-US" sz="2240" dirty="0"/>
              <a:t>metals (micronutrients)</a:t>
            </a:r>
            <a:endParaRPr lang="en-US" sz="2240" dirty="0"/>
          </a:p>
        </p:txBody>
      </p:sp>
    </p:spTree>
    <p:extLst>
      <p:ext uri="{BB962C8B-B14F-4D97-AF65-F5344CB8AC3E}">
        <p14:creationId xmlns:p14="http://schemas.microsoft.com/office/powerpoint/2010/main" val="284040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rine_sno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960" y="2849933"/>
            <a:ext cx="1778000" cy="2199588"/>
          </a:xfrm>
          <a:prstGeom prst="rect">
            <a:avLst/>
          </a:prstGeom>
        </p:spPr>
      </p:pic>
      <p:sp>
        <p:nvSpPr>
          <p:cNvPr id="7" name="Rectangle 6"/>
          <p:cNvSpPr/>
          <p:nvPr/>
        </p:nvSpPr>
        <p:spPr>
          <a:xfrm>
            <a:off x="803270" y="846063"/>
            <a:ext cx="1907634" cy="5341377"/>
          </a:xfrm>
          <a:prstGeom prst="rect">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solidFill>
                <a:schemeClr val="tx1"/>
              </a:solidFill>
              <a:latin typeface="Arial"/>
              <a:cs typeface="Arial"/>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rcRect l="33278" t="14252" r="49579" b="75772"/>
          <a:stretch>
            <a:fillRect/>
          </a:stretch>
        </p:blipFill>
        <p:spPr>
          <a:xfrm>
            <a:off x="944880" y="4888932"/>
            <a:ext cx="1512824" cy="1245855"/>
          </a:xfrm>
          <a:prstGeom prst="rect">
            <a:avLst/>
          </a:prstGeom>
        </p:spPr>
      </p:pic>
      <p:pic>
        <p:nvPicPr>
          <p:cNvPr id="16" name="Picture 15"/>
          <p:cNvPicPr>
            <a:picLocks noChangeAspect="1"/>
          </p:cNvPicPr>
          <p:nvPr/>
        </p:nvPicPr>
        <p:blipFill>
          <a:blip r:embed="rId5"/>
          <a:stretch>
            <a:fillRect/>
          </a:stretch>
        </p:blipFill>
        <p:spPr>
          <a:xfrm>
            <a:off x="1442720" y="3324292"/>
            <a:ext cx="1047557" cy="1163952"/>
          </a:xfrm>
          <a:prstGeom prst="rect">
            <a:avLst/>
          </a:prstGeom>
        </p:spPr>
      </p:pic>
      <p:pic>
        <p:nvPicPr>
          <p:cNvPr id="17" name="Picture 16"/>
          <p:cNvPicPr>
            <a:picLocks noChangeAspect="1"/>
          </p:cNvPicPr>
          <p:nvPr/>
        </p:nvPicPr>
        <p:blipFill>
          <a:blip r:embed="rId6"/>
          <a:stretch>
            <a:fillRect/>
          </a:stretch>
        </p:blipFill>
        <p:spPr>
          <a:xfrm>
            <a:off x="944880" y="1901892"/>
            <a:ext cx="924560" cy="837882"/>
          </a:xfrm>
          <a:prstGeom prst="rect">
            <a:avLst/>
          </a:prstGeom>
        </p:spPr>
      </p:pic>
      <p:sp>
        <p:nvSpPr>
          <p:cNvPr id="18" name="TextBox 17"/>
          <p:cNvSpPr txBox="1"/>
          <p:nvPr/>
        </p:nvSpPr>
        <p:spPr>
          <a:xfrm>
            <a:off x="802640" y="906212"/>
            <a:ext cx="1849120" cy="781752"/>
          </a:xfrm>
          <a:prstGeom prst="rect">
            <a:avLst/>
          </a:prstGeom>
          <a:noFill/>
        </p:spPr>
        <p:txBody>
          <a:bodyPr wrap="square" rtlCol="0">
            <a:spAutoFit/>
          </a:bodyPr>
          <a:lstStyle/>
          <a:p>
            <a:pPr algn="ctr"/>
            <a:r>
              <a:rPr lang="en-US" sz="2240" b="1" dirty="0"/>
              <a:t>DOM </a:t>
            </a:r>
            <a:br>
              <a:rPr lang="en-US" sz="2240" b="1" dirty="0"/>
            </a:br>
            <a:r>
              <a:rPr lang="en-US" sz="2240" b="1" dirty="0"/>
              <a:t>~662 Gt C</a:t>
            </a:r>
            <a:endParaRPr lang="en-US" sz="2240" b="1" dirty="0"/>
          </a:p>
        </p:txBody>
      </p:sp>
      <p:grpSp>
        <p:nvGrpSpPr>
          <p:cNvPr id="25" name="Group 24"/>
          <p:cNvGrpSpPr/>
          <p:nvPr/>
        </p:nvGrpSpPr>
        <p:grpSpPr>
          <a:xfrm>
            <a:off x="3291840" y="842061"/>
            <a:ext cx="2133600" cy="1795662"/>
            <a:chOff x="3200400" y="902208"/>
            <a:chExt cx="2286000" cy="1923924"/>
          </a:xfrm>
        </p:grpSpPr>
        <p:sp>
          <p:nvSpPr>
            <p:cNvPr id="8" name="Rectangle 7"/>
            <p:cNvSpPr>
              <a:spLocks/>
            </p:cNvSpPr>
            <p:nvPr/>
          </p:nvSpPr>
          <p:spPr>
            <a:xfrm>
              <a:off x="3794114" y="902208"/>
              <a:ext cx="786384" cy="786384"/>
            </a:xfrm>
            <a:prstGeom prst="rect">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solidFill>
                  <a:schemeClr val="tx1"/>
                </a:solidFill>
                <a:latin typeface="Arial"/>
                <a:cs typeface="Arial"/>
              </a:endParaRPr>
            </a:p>
          </p:txBody>
        </p:sp>
        <p:sp>
          <p:nvSpPr>
            <p:cNvPr id="11" name="TextBox 10"/>
            <p:cNvSpPr txBox="1"/>
            <p:nvPr/>
          </p:nvSpPr>
          <p:spPr>
            <a:xfrm>
              <a:off x="3200400" y="1742182"/>
              <a:ext cx="2286000" cy="1083950"/>
            </a:xfrm>
            <a:prstGeom prst="rect">
              <a:avLst/>
            </a:prstGeom>
            <a:noFill/>
            <a:effectLst/>
          </p:spPr>
          <p:txBody>
            <a:bodyPr wrap="square" rtlCol="0">
              <a:spAutoFit/>
            </a:bodyPr>
            <a:lstStyle/>
            <a:p>
              <a:r>
                <a:rPr lang="en-US" sz="2240" b="1" dirty="0">
                  <a:latin typeface="Arial"/>
                  <a:cs typeface="Arial"/>
                </a:rPr>
                <a:t>POM </a:t>
              </a:r>
              <a:r>
                <a:rPr lang="en-US" sz="2240" b="1" dirty="0" smtClean="0">
                  <a:latin typeface="Arial"/>
                  <a:cs typeface="Arial"/>
                </a:rPr>
                <a:t>~25 </a:t>
              </a:r>
              <a:r>
                <a:rPr lang="en-US" sz="2240" b="1" dirty="0">
                  <a:latin typeface="Arial"/>
                  <a:cs typeface="Arial"/>
                </a:rPr>
                <a:t>Gt C</a:t>
              </a:r>
              <a:r>
                <a:rPr lang="en-US" sz="1867" b="1" dirty="0">
                  <a:latin typeface="Arial"/>
                  <a:cs typeface="Arial"/>
                </a:rPr>
                <a:t/>
              </a:r>
              <a:br>
                <a:rPr lang="en-US" sz="1867" b="1" dirty="0">
                  <a:latin typeface="Arial"/>
                  <a:cs typeface="Arial"/>
                </a:rPr>
              </a:br>
              <a:r>
                <a:rPr lang="en-US" sz="1867" b="1" dirty="0">
                  <a:latin typeface="Arial"/>
                  <a:cs typeface="Arial"/>
                </a:rPr>
                <a:t/>
              </a:r>
              <a:br>
                <a:rPr lang="en-US" sz="1867" b="1" dirty="0">
                  <a:latin typeface="Arial"/>
                  <a:cs typeface="Arial"/>
                </a:rPr>
              </a:br>
              <a:r>
                <a:rPr lang="en-US" sz="1867" b="1" dirty="0">
                  <a:latin typeface="Arial"/>
                  <a:cs typeface="Arial"/>
                </a:rPr>
                <a:t>NON LIVING</a:t>
              </a:r>
              <a:endParaRPr lang="en-US" sz="1867" b="1" dirty="0">
                <a:latin typeface="Arial"/>
                <a:cs typeface="Arial"/>
              </a:endParaRPr>
            </a:p>
          </p:txBody>
        </p:sp>
      </p:grpSp>
      <p:sp>
        <p:nvSpPr>
          <p:cNvPr id="22" name="Rectangle 21"/>
          <p:cNvSpPr/>
          <p:nvPr/>
        </p:nvSpPr>
        <p:spPr>
          <a:xfrm>
            <a:off x="5715000" y="1209040"/>
            <a:ext cx="3058160" cy="4573560"/>
          </a:xfrm>
          <a:prstGeom prst="rect">
            <a:avLst/>
          </a:prstGeom>
        </p:spPr>
        <p:txBody>
          <a:bodyPr wrap="square">
            <a:spAutoFit/>
          </a:bodyPr>
          <a:lstStyle/>
          <a:p>
            <a:r>
              <a:rPr lang="en-US" sz="2240" dirty="0"/>
              <a:t>5% of </a:t>
            </a:r>
            <a:r>
              <a:rPr lang="en-US" sz="2240" dirty="0"/>
              <a:t>NLOM</a:t>
            </a:r>
            <a:br>
              <a:rPr lang="en-US" sz="2240" dirty="0"/>
            </a:br>
            <a:endParaRPr lang="en-US" sz="2240" dirty="0"/>
          </a:p>
          <a:p>
            <a:r>
              <a:rPr lang="en-US" sz="2240" dirty="0"/>
              <a:t>Biological </a:t>
            </a:r>
            <a:r>
              <a:rPr lang="en-US" sz="2240" dirty="0"/>
              <a:t>Pump: </a:t>
            </a:r>
            <a:br>
              <a:rPr lang="en-US" sz="2240" dirty="0"/>
            </a:br>
            <a:r>
              <a:rPr lang="en-US" sz="2240" dirty="0"/>
              <a:t>C-export</a:t>
            </a:r>
            <a:endParaRPr lang="en-US" sz="2240" dirty="0"/>
          </a:p>
          <a:p>
            <a:endParaRPr lang="en-US" sz="2240" dirty="0"/>
          </a:p>
          <a:p>
            <a:r>
              <a:rPr lang="en-US" sz="2240" dirty="0"/>
              <a:t>Supports all </a:t>
            </a:r>
            <a:r>
              <a:rPr lang="en-US" sz="2240" dirty="0"/>
              <a:t>deep ocean life</a:t>
            </a:r>
            <a:br>
              <a:rPr lang="en-US" sz="2240" dirty="0"/>
            </a:br>
            <a:endParaRPr lang="en-US" sz="2240" dirty="0"/>
          </a:p>
          <a:p>
            <a:r>
              <a:rPr lang="en-US" sz="2240" dirty="0"/>
              <a:t>20-30</a:t>
            </a:r>
            <a:r>
              <a:rPr lang="en-US" sz="2240" dirty="0"/>
              <a:t>% known </a:t>
            </a:r>
            <a:r>
              <a:rPr lang="en-US" sz="2240" dirty="0"/>
              <a:t>biomolecules</a:t>
            </a:r>
          </a:p>
          <a:p>
            <a:endParaRPr lang="en-US" sz="2240" dirty="0"/>
          </a:p>
          <a:p>
            <a:r>
              <a:rPr lang="en-US" sz="2240" dirty="0"/>
              <a:t>Water </a:t>
            </a:r>
            <a:r>
              <a:rPr lang="en-US" sz="2240" dirty="0"/>
              <a:t>column recorded in sediments</a:t>
            </a:r>
          </a:p>
        </p:txBody>
      </p:sp>
      <p:sp>
        <p:nvSpPr>
          <p:cNvPr id="19" name="Rectangle 2"/>
          <p:cNvSpPr txBox="1">
            <a:spLocks noChangeArrowheads="1"/>
          </p:cNvSpPr>
          <p:nvPr/>
        </p:nvSpPr>
        <p:spPr bwMode="auto">
          <a:xfrm>
            <a:off x="152400" y="71120"/>
            <a:ext cx="8915400" cy="78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Times" pitchFamily="-112" charset="0"/>
              </a:defRPr>
            </a:lvl6pPr>
            <a:lvl7pPr marL="914400" algn="ctr" rtl="0" fontAlgn="base">
              <a:spcBef>
                <a:spcPct val="0"/>
              </a:spcBef>
              <a:spcAft>
                <a:spcPct val="0"/>
              </a:spcAft>
              <a:defRPr sz="4400">
                <a:solidFill>
                  <a:schemeClr val="tx2"/>
                </a:solidFill>
                <a:latin typeface="Times" pitchFamily="-112" charset="0"/>
              </a:defRPr>
            </a:lvl7pPr>
            <a:lvl8pPr marL="1371600" algn="ctr" rtl="0" fontAlgn="base">
              <a:spcBef>
                <a:spcPct val="0"/>
              </a:spcBef>
              <a:spcAft>
                <a:spcPct val="0"/>
              </a:spcAft>
              <a:defRPr sz="4400">
                <a:solidFill>
                  <a:schemeClr val="tx2"/>
                </a:solidFill>
                <a:latin typeface="Times" pitchFamily="-112" charset="0"/>
              </a:defRPr>
            </a:lvl8pPr>
            <a:lvl9pPr marL="1828800" algn="ctr" rtl="0" fontAlgn="base">
              <a:spcBef>
                <a:spcPct val="0"/>
              </a:spcBef>
              <a:spcAft>
                <a:spcPct val="0"/>
              </a:spcAft>
              <a:defRPr sz="4400">
                <a:solidFill>
                  <a:schemeClr val="tx2"/>
                </a:solidFill>
                <a:latin typeface="Times" pitchFamily="-112" charset="0"/>
              </a:defRPr>
            </a:lvl9pPr>
          </a:lstStyle>
          <a:p>
            <a:pPr eaLnBrk="1" hangingPunct="1">
              <a:defRPr/>
            </a:pPr>
            <a:r>
              <a:rPr lang="en-US" sz="3600" kern="0" smtClean="0">
                <a:solidFill>
                  <a:schemeClr val="tx1"/>
                </a:solidFill>
                <a:latin typeface="Helvetica" charset="0"/>
                <a:ea typeface="Helvetica" charset="0"/>
                <a:cs typeface="Helvetica" charset="0"/>
              </a:rPr>
              <a:t>Why do we care about DOM and POM?</a:t>
            </a:r>
            <a:endParaRPr lang="en-US" sz="3600" kern="0" dirty="0">
              <a:solidFill>
                <a:schemeClr val="tx1"/>
              </a:solidFill>
              <a:latin typeface="Helvetica" charset="0"/>
              <a:ea typeface="Helvetica" charset="0"/>
              <a:cs typeface="Helvetica" charset="0"/>
            </a:endParaRPr>
          </a:p>
        </p:txBody>
      </p:sp>
    </p:spTree>
    <p:extLst>
      <p:ext uri="{BB962C8B-B14F-4D97-AF65-F5344CB8AC3E}">
        <p14:creationId xmlns:p14="http://schemas.microsoft.com/office/powerpoint/2010/main" val="1852978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rine_sno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960" y="2849933"/>
            <a:ext cx="1778000" cy="2199588"/>
          </a:xfrm>
          <a:prstGeom prst="rect">
            <a:avLst/>
          </a:prstGeom>
        </p:spPr>
      </p:pic>
      <p:sp>
        <p:nvSpPr>
          <p:cNvPr id="7" name="Rectangle 6"/>
          <p:cNvSpPr/>
          <p:nvPr/>
        </p:nvSpPr>
        <p:spPr>
          <a:xfrm>
            <a:off x="803270" y="846063"/>
            <a:ext cx="1907634" cy="5341377"/>
          </a:xfrm>
          <a:prstGeom prst="rect">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solidFill>
                <a:schemeClr val="tx1"/>
              </a:solidFill>
              <a:latin typeface="Arial"/>
              <a:cs typeface="Arial"/>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rcRect l="33278" t="14252" r="49579" b="75772"/>
          <a:stretch>
            <a:fillRect/>
          </a:stretch>
        </p:blipFill>
        <p:spPr>
          <a:xfrm>
            <a:off x="944880" y="4888932"/>
            <a:ext cx="1512824" cy="1245855"/>
          </a:xfrm>
          <a:prstGeom prst="rect">
            <a:avLst/>
          </a:prstGeom>
        </p:spPr>
      </p:pic>
      <p:pic>
        <p:nvPicPr>
          <p:cNvPr id="16" name="Picture 15"/>
          <p:cNvPicPr>
            <a:picLocks noChangeAspect="1"/>
          </p:cNvPicPr>
          <p:nvPr/>
        </p:nvPicPr>
        <p:blipFill>
          <a:blip r:embed="rId5"/>
          <a:stretch>
            <a:fillRect/>
          </a:stretch>
        </p:blipFill>
        <p:spPr>
          <a:xfrm>
            <a:off x="1442720" y="3324292"/>
            <a:ext cx="1047557" cy="1163952"/>
          </a:xfrm>
          <a:prstGeom prst="rect">
            <a:avLst/>
          </a:prstGeom>
        </p:spPr>
      </p:pic>
      <p:pic>
        <p:nvPicPr>
          <p:cNvPr id="17" name="Picture 16"/>
          <p:cNvPicPr>
            <a:picLocks noChangeAspect="1"/>
          </p:cNvPicPr>
          <p:nvPr/>
        </p:nvPicPr>
        <p:blipFill>
          <a:blip r:embed="rId6"/>
          <a:stretch>
            <a:fillRect/>
          </a:stretch>
        </p:blipFill>
        <p:spPr>
          <a:xfrm>
            <a:off x="944880" y="1901892"/>
            <a:ext cx="924560" cy="837882"/>
          </a:xfrm>
          <a:prstGeom prst="rect">
            <a:avLst/>
          </a:prstGeom>
        </p:spPr>
      </p:pic>
      <p:sp>
        <p:nvSpPr>
          <p:cNvPr id="18" name="TextBox 17"/>
          <p:cNvSpPr txBox="1"/>
          <p:nvPr/>
        </p:nvSpPr>
        <p:spPr>
          <a:xfrm>
            <a:off x="802640" y="906212"/>
            <a:ext cx="1849120" cy="781752"/>
          </a:xfrm>
          <a:prstGeom prst="rect">
            <a:avLst/>
          </a:prstGeom>
          <a:noFill/>
        </p:spPr>
        <p:txBody>
          <a:bodyPr wrap="square" rtlCol="0">
            <a:spAutoFit/>
          </a:bodyPr>
          <a:lstStyle/>
          <a:p>
            <a:pPr algn="ctr"/>
            <a:r>
              <a:rPr lang="en-US" sz="2240" b="1" dirty="0"/>
              <a:t>DOM </a:t>
            </a:r>
            <a:br>
              <a:rPr lang="en-US" sz="2240" b="1" dirty="0"/>
            </a:br>
            <a:r>
              <a:rPr lang="en-US" sz="2240" b="1" dirty="0"/>
              <a:t>~662 Gt C</a:t>
            </a:r>
            <a:endParaRPr lang="en-US" sz="2240" b="1" dirty="0"/>
          </a:p>
        </p:txBody>
      </p:sp>
      <p:grpSp>
        <p:nvGrpSpPr>
          <p:cNvPr id="25" name="Group 24"/>
          <p:cNvGrpSpPr/>
          <p:nvPr/>
        </p:nvGrpSpPr>
        <p:grpSpPr>
          <a:xfrm>
            <a:off x="3291840" y="1209040"/>
            <a:ext cx="2133600" cy="1428683"/>
            <a:chOff x="3200400" y="1295400"/>
            <a:chExt cx="2286000" cy="1530732"/>
          </a:xfrm>
        </p:grpSpPr>
        <p:sp>
          <p:nvSpPr>
            <p:cNvPr id="8" name="Rectangle 7"/>
            <p:cNvSpPr/>
            <p:nvPr/>
          </p:nvSpPr>
          <p:spPr>
            <a:xfrm>
              <a:off x="3810000" y="1295400"/>
              <a:ext cx="359725" cy="35972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solidFill>
                  <a:schemeClr val="tx1"/>
                </a:solidFill>
                <a:latin typeface="Arial"/>
                <a:cs typeface="Arial"/>
              </a:endParaRPr>
            </a:p>
          </p:txBody>
        </p:sp>
        <p:sp>
          <p:nvSpPr>
            <p:cNvPr id="11" name="TextBox 10"/>
            <p:cNvSpPr txBox="1"/>
            <p:nvPr/>
          </p:nvSpPr>
          <p:spPr>
            <a:xfrm>
              <a:off x="3200400" y="1742182"/>
              <a:ext cx="2286000" cy="1083950"/>
            </a:xfrm>
            <a:prstGeom prst="rect">
              <a:avLst/>
            </a:prstGeom>
            <a:noFill/>
            <a:effectLst/>
          </p:spPr>
          <p:txBody>
            <a:bodyPr wrap="square" rtlCol="0">
              <a:spAutoFit/>
            </a:bodyPr>
            <a:lstStyle/>
            <a:p>
              <a:r>
                <a:rPr lang="en-US" sz="2240" b="1" dirty="0">
                  <a:latin typeface="Arial"/>
                  <a:cs typeface="Arial"/>
                </a:rPr>
                <a:t>POM </a:t>
              </a:r>
              <a:r>
                <a:rPr lang="en-US" sz="2240" b="1" dirty="0" smtClean="0">
                  <a:latin typeface="Arial"/>
                  <a:cs typeface="Arial"/>
                </a:rPr>
                <a:t>~25 </a:t>
              </a:r>
              <a:r>
                <a:rPr lang="en-US" sz="2240" b="1" dirty="0">
                  <a:latin typeface="Arial"/>
                  <a:cs typeface="Arial"/>
                </a:rPr>
                <a:t>Gt C</a:t>
              </a:r>
              <a:r>
                <a:rPr lang="en-US" sz="1867" b="1" dirty="0">
                  <a:latin typeface="Arial"/>
                  <a:cs typeface="Arial"/>
                </a:rPr>
                <a:t/>
              </a:r>
              <a:br>
                <a:rPr lang="en-US" sz="1867" b="1" dirty="0">
                  <a:latin typeface="Arial"/>
                  <a:cs typeface="Arial"/>
                </a:rPr>
              </a:br>
              <a:r>
                <a:rPr lang="en-US" sz="1867" b="1" dirty="0">
                  <a:latin typeface="Arial"/>
                  <a:cs typeface="Arial"/>
                </a:rPr>
                <a:t/>
              </a:r>
              <a:br>
                <a:rPr lang="en-US" sz="1867" b="1" dirty="0">
                  <a:latin typeface="Arial"/>
                  <a:cs typeface="Arial"/>
                </a:rPr>
              </a:br>
              <a:r>
                <a:rPr lang="en-US" sz="1867" b="1" dirty="0">
                  <a:latin typeface="Arial"/>
                  <a:cs typeface="Arial"/>
                </a:rPr>
                <a:t>NON LIVING</a:t>
              </a:r>
              <a:endParaRPr lang="en-US" sz="1867" b="1" dirty="0">
                <a:latin typeface="Arial"/>
                <a:cs typeface="Arial"/>
              </a:endParaRPr>
            </a:p>
          </p:txBody>
        </p:sp>
      </p:grpSp>
      <p:grpSp>
        <p:nvGrpSpPr>
          <p:cNvPr id="24" name="Group 23"/>
          <p:cNvGrpSpPr/>
          <p:nvPr/>
        </p:nvGrpSpPr>
        <p:grpSpPr>
          <a:xfrm>
            <a:off x="5781040" y="1154395"/>
            <a:ext cx="3058160" cy="4071780"/>
            <a:chOff x="5867400" y="1569429"/>
            <a:chExt cx="3276600" cy="4362621"/>
          </a:xfrm>
        </p:grpSpPr>
        <p:grpSp>
          <p:nvGrpSpPr>
            <p:cNvPr id="23" name="Group 22"/>
            <p:cNvGrpSpPr/>
            <p:nvPr/>
          </p:nvGrpSpPr>
          <p:grpSpPr>
            <a:xfrm>
              <a:off x="5867400" y="1569429"/>
              <a:ext cx="3048000" cy="2879026"/>
              <a:chOff x="5611368" y="1417029"/>
              <a:chExt cx="3048000" cy="2879026"/>
            </a:xfrm>
          </p:grpSpPr>
          <p:sp>
            <p:nvSpPr>
              <p:cNvPr id="9" name="Rectangle 8"/>
              <p:cNvSpPr>
                <a:spLocks noChangeAspect="1"/>
              </p:cNvSpPr>
              <p:nvPr/>
            </p:nvSpPr>
            <p:spPr>
              <a:xfrm>
                <a:off x="6876288" y="1417029"/>
                <a:ext cx="182880" cy="182880"/>
              </a:xfrm>
              <a:prstGeom prst="rect">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solidFill>
                    <a:schemeClr val="tx1"/>
                  </a:solidFill>
                  <a:latin typeface="Arial"/>
                  <a:cs typeface="Arial"/>
                </a:endParaRPr>
              </a:p>
            </p:txBody>
          </p:sp>
          <p:sp>
            <p:nvSpPr>
              <p:cNvPr id="10" name="TextBox 9"/>
              <p:cNvSpPr txBox="1"/>
              <p:nvPr/>
            </p:nvSpPr>
            <p:spPr>
              <a:xfrm>
                <a:off x="5611368" y="1928313"/>
                <a:ext cx="3048000" cy="468260"/>
              </a:xfrm>
              <a:prstGeom prst="rect">
                <a:avLst/>
              </a:prstGeom>
              <a:noFill/>
              <a:effectLst/>
            </p:spPr>
            <p:txBody>
              <a:bodyPr wrap="square" rtlCol="0">
                <a:spAutoFit/>
              </a:bodyPr>
              <a:lstStyle/>
              <a:p>
                <a:pPr algn="ctr"/>
                <a:r>
                  <a:rPr lang="en-US" sz="2240" b="1" dirty="0">
                    <a:latin typeface="Arial"/>
                    <a:cs typeface="Arial"/>
                  </a:rPr>
                  <a:t>Living OM ~2 Gt C</a:t>
                </a:r>
                <a:endParaRPr lang="en-US" sz="2240" b="1" dirty="0">
                  <a:latin typeface="Arial"/>
                  <a:cs typeface="Arial"/>
                </a:endParaRPr>
              </a:p>
            </p:txBody>
          </p:sp>
          <p:pic>
            <p:nvPicPr>
              <p:cNvPr id="13" name="Picture 12"/>
              <p:cNvPicPr>
                <a:picLocks noChangeAspect="1"/>
              </p:cNvPicPr>
              <p:nvPr/>
            </p:nvPicPr>
            <p:blipFill>
              <a:blip r:embed="rId7"/>
              <a:stretch>
                <a:fillRect/>
              </a:stretch>
            </p:blipFill>
            <p:spPr>
              <a:xfrm>
                <a:off x="5796476" y="2295865"/>
                <a:ext cx="1492205" cy="2000190"/>
              </a:xfrm>
              <a:prstGeom prst="rect">
                <a:avLst/>
              </a:prstGeom>
            </p:spPr>
          </p:pic>
        </p:grpSp>
        <p:pic>
          <p:nvPicPr>
            <p:cNvPr id="19" name="Picture 18"/>
            <p:cNvPicPr>
              <a:picLocks noChangeAspect="1"/>
            </p:cNvPicPr>
            <p:nvPr/>
          </p:nvPicPr>
          <p:blipFill>
            <a:blip r:embed="rId8"/>
            <a:stretch>
              <a:fillRect/>
            </a:stretch>
          </p:blipFill>
          <p:spPr>
            <a:xfrm>
              <a:off x="7696200" y="4828378"/>
              <a:ext cx="1216743" cy="903340"/>
            </a:xfrm>
            <a:prstGeom prst="rect">
              <a:avLst/>
            </a:prstGeom>
          </p:spPr>
        </p:pic>
        <p:pic>
          <p:nvPicPr>
            <p:cNvPr id="20" name="Picture 19"/>
            <p:cNvPicPr>
              <a:picLocks noChangeAspect="1"/>
            </p:cNvPicPr>
            <p:nvPr/>
          </p:nvPicPr>
          <p:blipFill>
            <a:blip r:embed="rId9"/>
            <a:stretch>
              <a:fillRect/>
            </a:stretch>
          </p:blipFill>
          <p:spPr>
            <a:xfrm>
              <a:off x="6116893" y="4752178"/>
              <a:ext cx="1198307" cy="1179872"/>
            </a:xfrm>
            <a:prstGeom prst="rect">
              <a:avLst/>
            </a:prstGeom>
          </p:spPr>
        </p:pic>
        <p:pic>
          <p:nvPicPr>
            <p:cNvPr id="21" name="Picture 20"/>
            <p:cNvPicPr>
              <a:picLocks noChangeAspect="1"/>
            </p:cNvPicPr>
            <p:nvPr/>
          </p:nvPicPr>
          <p:blipFill>
            <a:blip r:embed="rId10"/>
            <a:stretch>
              <a:fillRect/>
            </a:stretch>
          </p:blipFill>
          <p:spPr>
            <a:xfrm>
              <a:off x="7576983" y="3304378"/>
              <a:ext cx="1567017" cy="1143000"/>
            </a:xfrm>
            <a:prstGeom prst="rect">
              <a:avLst/>
            </a:prstGeom>
          </p:spPr>
        </p:pic>
      </p:grpSp>
      <p:sp>
        <p:nvSpPr>
          <p:cNvPr id="2" name="Rectangle 1"/>
          <p:cNvSpPr/>
          <p:nvPr/>
        </p:nvSpPr>
        <p:spPr>
          <a:xfrm>
            <a:off x="2936240" y="5262880"/>
            <a:ext cx="5618480" cy="781752"/>
          </a:xfrm>
          <a:prstGeom prst="rect">
            <a:avLst/>
          </a:prstGeom>
        </p:spPr>
        <p:txBody>
          <a:bodyPr wrap="square">
            <a:spAutoFit/>
          </a:bodyPr>
          <a:lstStyle/>
          <a:p>
            <a:r>
              <a:rPr lang="en-US" sz="2240" dirty="0"/>
              <a:t>Knowing </a:t>
            </a:r>
            <a:r>
              <a:rPr lang="en-US" sz="2240" i="1" dirty="0"/>
              <a:t>sources</a:t>
            </a:r>
            <a:r>
              <a:rPr lang="en-US" sz="2240" dirty="0"/>
              <a:t> and </a:t>
            </a:r>
            <a:r>
              <a:rPr lang="en-US" sz="2240" i="1" dirty="0"/>
              <a:t>dynamics</a:t>
            </a:r>
            <a:r>
              <a:rPr lang="en-US" sz="2240" dirty="0"/>
              <a:t> = understanding all OM in the ocean</a:t>
            </a:r>
          </a:p>
        </p:txBody>
      </p:sp>
      <p:sp>
        <p:nvSpPr>
          <p:cNvPr id="22" name="Rectangle 21"/>
          <p:cNvSpPr>
            <a:spLocks/>
          </p:cNvSpPr>
          <p:nvPr/>
        </p:nvSpPr>
        <p:spPr>
          <a:xfrm>
            <a:off x="3845973" y="842061"/>
            <a:ext cx="733958" cy="733958"/>
          </a:xfrm>
          <a:prstGeom prst="rect">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dirty="0">
              <a:latin typeface="Arial"/>
              <a:cs typeface="Arial"/>
            </a:endParaRPr>
          </a:p>
        </p:txBody>
      </p:sp>
      <p:sp>
        <p:nvSpPr>
          <p:cNvPr id="26" name="Rectangle 2"/>
          <p:cNvSpPr txBox="1">
            <a:spLocks noChangeArrowheads="1"/>
          </p:cNvSpPr>
          <p:nvPr/>
        </p:nvSpPr>
        <p:spPr bwMode="auto">
          <a:xfrm>
            <a:off x="152400" y="71120"/>
            <a:ext cx="8915400" cy="78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Times" pitchFamily="-112" charset="0"/>
              </a:defRPr>
            </a:lvl6pPr>
            <a:lvl7pPr marL="914400" algn="ctr" rtl="0" fontAlgn="base">
              <a:spcBef>
                <a:spcPct val="0"/>
              </a:spcBef>
              <a:spcAft>
                <a:spcPct val="0"/>
              </a:spcAft>
              <a:defRPr sz="4400">
                <a:solidFill>
                  <a:schemeClr val="tx2"/>
                </a:solidFill>
                <a:latin typeface="Times" pitchFamily="-112" charset="0"/>
              </a:defRPr>
            </a:lvl7pPr>
            <a:lvl8pPr marL="1371600" algn="ctr" rtl="0" fontAlgn="base">
              <a:spcBef>
                <a:spcPct val="0"/>
              </a:spcBef>
              <a:spcAft>
                <a:spcPct val="0"/>
              </a:spcAft>
              <a:defRPr sz="4400">
                <a:solidFill>
                  <a:schemeClr val="tx2"/>
                </a:solidFill>
                <a:latin typeface="Times" pitchFamily="-112" charset="0"/>
              </a:defRPr>
            </a:lvl8pPr>
            <a:lvl9pPr marL="1828800" algn="ctr" rtl="0" fontAlgn="base">
              <a:spcBef>
                <a:spcPct val="0"/>
              </a:spcBef>
              <a:spcAft>
                <a:spcPct val="0"/>
              </a:spcAft>
              <a:defRPr sz="4400">
                <a:solidFill>
                  <a:schemeClr val="tx2"/>
                </a:solidFill>
                <a:latin typeface="Times" pitchFamily="-112" charset="0"/>
              </a:defRPr>
            </a:lvl9pPr>
          </a:lstStyle>
          <a:p>
            <a:pPr eaLnBrk="1" hangingPunct="1">
              <a:defRPr/>
            </a:pPr>
            <a:r>
              <a:rPr lang="en-US" sz="3600" kern="0" smtClean="0">
                <a:solidFill>
                  <a:schemeClr val="tx1"/>
                </a:solidFill>
                <a:latin typeface="Helvetica" charset="0"/>
                <a:ea typeface="Helvetica" charset="0"/>
                <a:cs typeface="Helvetica" charset="0"/>
              </a:rPr>
              <a:t>Why do we care about DOM and POM?</a:t>
            </a:r>
            <a:endParaRPr lang="en-US" sz="3600" kern="0" dirty="0">
              <a:solidFill>
                <a:schemeClr val="tx1"/>
              </a:solidFill>
              <a:latin typeface="Helvetica" charset="0"/>
              <a:ea typeface="Helvetica" charset="0"/>
              <a:cs typeface="Helvetica" charset="0"/>
            </a:endParaRPr>
          </a:p>
        </p:txBody>
      </p:sp>
    </p:spTree>
    <p:extLst>
      <p:ext uri="{BB962C8B-B14F-4D97-AF65-F5344CB8AC3E}">
        <p14:creationId xmlns:p14="http://schemas.microsoft.com/office/powerpoint/2010/main" val="1842316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914525" y="917802"/>
            <a:ext cx="5314950" cy="548299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a:xfrm>
            <a:off x="685800" y="152400"/>
            <a:ext cx="7772400" cy="1066800"/>
          </a:xfrm>
        </p:spPr>
        <p:txBody>
          <a:bodyPr/>
          <a:lstStyle/>
          <a:p>
            <a:r>
              <a:rPr lang="en-US" sz="3600" dirty="0" smtClean="0">
                <a:solidFill>
                  <a:schemeClr val="tx1"/>
                </a:solidFill>
                <a:latin typeface="Helvetica" charset="0"/>
                <a:ea typeface="Helvetica" charset="0"/>
                <a:cs typeface="Helvetica" charset="0"/>
              </a:rPr>
              <a:t>Cycling of marine organic matter</a:t>
            </a:r>
            <a:endParaRPr lang="en-US" sz="3600" dirty="0">
              <a:solidFill>
                <a:schemeClr val="tx1"/>
              </a:solidFill>
              <a:latin typeface="Helvetica" charset="0"/>
              <a:ea typeface="Helvetica" charset="0"/>
              <a:cs typeface="Helvetica" charset="0"/>
            </a:endParaRPr>
          </a:p>
        </p:txBody>
      </p:sp>
    </p:spTree>
    <p:extLst>
      <p:ext uri="{BB962C8B-B14F-4D97-AF65-F5344CB8AC3E}">
        <p14:creationId xmlns:p14="http://schemas.microsoft.com/office/powerpoint/2010/main" val="2708092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p:cNvSpPr>
          <p:nvPr>
            <p:ph type="title" idx="4294967295"/>
          </p:nvPr>
        </p:nvSpPr>
        <p:spPr>
          <a:xfrm>
            <a:off x="76200" y="165100"/>
            <a:ext cx="9067800" cy="973138"/>
          </a:xfrm>
          <a:effectLst>
            <a:outerShdw blurRad="63500" dist="38097" dir="2700000" rotWithShape="0">
              <a:srgbClr val="EEECE1">
                <a:alpha val="74995"/>
              </a:srgbClr>
            </a:outerShdw>
          </a:effectLst>
          <a:extLs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lstStyle>
            <a:lvl1pPr>
              <a:defRPr sz="2600">
                <a:latin typeface="+mj-lt"/>
                <a:ea typeface="+mj-ea"/>
                <a:cs typeface="+mj-cs"/>
                <a:sym typeface="Helvetica"/>
              </a:defRPr>
            </a:lvl1pPr>
          </a:lstStyle>
          <a:p>
            <a:pPr>
              <a:defRPr sz="1800"/>
            </a:pPr>
            <a:r>
              <a:rPr sz="1800"/>
              <a:t>DOC Concentration and Flow Direction</a:t>
            </a:r>
          </a:p>
        </p:txBody>
      </p:sp>
      <p:sp>
        <p:nvSpPr>
          <p:cNvPr id="55298" name="Shape 48"/>
          <p:cNvSpPr>
            <a:spLocks noGrp="1"/>
          </p:cNvSpPr>
          <p:nvPr>
            <p:ph type="body" idx="4294967295"/>
          </p:nvPr>
        </p:nvSpPr>
        <p:spPr>
          <a:xfrm>
            <a:off x="457200" y="1493838"/>
            <a:ext cx="8229600" cy="4224337"/>
          </a:xfrm>
          <a:extLs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lstStyle/>
          <a:p>
            <a:pPr>
              <a:buFontTx/>
              <a:buNone/>
            </a:pPr>
            <a:r>
              <a:rPr lang="en-US" altLang="en-US">
                <a:ea typeface="ＭＳ Ｐゴシック" charset="-128"/>
                <a:sym typeface="Helvetica" charset="0"/>
              </a:rPr>
              <a:t>   </a:t>
            </a:r>
          </a:p>
        </p:txBody>
      </p:sp>
      <p:sp>
        <p:nvSpPr>
          <p:cNvPr id="49" name="Shape 49"/>
          <p:cNvSpPr>
            <a:spLocks noChangeArrowheads="1"/>
          </p:cNvSpPr>
          <p:nvPr/>
        </p:nvSpPr>
        <p:spPr bwMode="auto">
          <a:xfrm>
            <a:off x="1965325" y="1543050"/>
            <a:ext cx="2971800" cy="400050"/>
          </a:xfrm>
          <a:prstGeom prst="rect">
            <a:avLst/>
          </a:prstGeom>
          <a:noFill/>
          <a:ln>
            <a:noFill/>
          </a:ln>
          <a:effectLst>
            <a:outerShdw blurRad="63500" dist="35921" dir="2700000" rotWithShape="0">
              <a:srgbClr val="EEECE1">
                <a:alpha val="74995"/>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nchor="ctr">
            <a:spAutoFit/>
          </a:bodyPr>
          <a:lstStyle>
            <a:lvl1pPr algn="ctr">
              <a:defRPr sz="2600">
                <a:solidFill>
                  <a:srgbClr val="7F7F7F"/>
                </a:solidFill>
                <a:latin typeface="+mj-lt"/>
                <a:ea typeface="+mj-ea"/>
                <a:cs typeface="+mj-cs"/>
                <a:sym typeface="Helvetica"/>
              </a:defRPr>
            </a:lvl1pPr>
          </a:lstStyle>
          <a:p>
            <a:pPr>
              <a:defRPr sz="1800">
                <a:solidFill>
                  <a:srgbClr val="000000"/>
                </a:solidFill>
              </a:defRPr>
            </a:pPr>
            <a:r>
              <a:rPr sz="1800">
                <a:solidFill>
                  <a:srgbClr val="000000"/>
                </a:solidFill>
              </a:rPr>
              <a:t>Indian Ocean</a:t>
            </a:r>
          </a:p>
        </p:txBody>
      </p:sp>
      <p:sp>
        <p:nvSpPr>
          <p:cNvPr id="50" name="Shape 50"/>
          <p:cNvSpPr>
            <a:spLocks noChangeArrowheads="1"/>
          </p:cNvSpPr>
          <p:nvPr/>
        </p:nvSpPr>
        <p:spPr bwMode="auto">
          <a:xfrm>
            <a:off x="1600200" y="5767388"/>
            <a:ext cx="2971800" cy="400050"/>
          </a:xfrm>
          <a:prstGeom prst="rect">
            <a:avLst/>
          </a:prstGeom>
          <a:noFill/>
          <a:ln>
            <a:noFill/>
          </a:ln>
          <a:effectLst>
            <a:outerShdw blurRad="63500" dist="35921" dir="2700000" rotWithShape="0">
              <a:srgbClr val="EEECE1">
                <a:alpha val="74995"/>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nchor="ctr">
            <a:spAutoFit/>
          </a:bodyPr>
          <a:lstStyle>
            <a:lvl1pPr algn="ctr">
              <a:defRPr sz="2600">
                <a:solidFill>
                  <a:srgbClr val="7F7F7F"/>
                </a:solidFill>
                <a:latin typeface="+mj-lt"/>
                <a:ea typeface="+mj-ea"/>
                <a:cs typeface="+mj-cs"/>
                <a:sym typeface="Helvetica"/>
              </a:defRPr>
            </a:lvl1pPr>
          </a:lstStyle>
          <a:p>
            <a:pPr>
              <a:defRPr sz="1800">
                <a:solidFill>
                  <a:srgbClr val="000000"/>
                </a:solidFill>
              </a:defRPr>
            </a:pPr>
            <a:r>
              <a:rPr sz="1800">
                <a:solidFill>
                  <a:srgbClr val="000000"/>
                </a:solidFill>
              </a:rPr>
              <a:t>Atlantic Ocean</a:t>
            </a:r>
          </a:p>
        </p:txBody>
      </p:sp>
      <p:sp>
        <p:nvSpPr>
          <p:cNvPr id="51" name="Shape 51"/>
          <p:cNvSpPr>
            <a:spLocks noChangeArrowheads="1"/>
          </p:cNvSpPr>
          <p:nvPr/>
        </p:nvSpPr>
        <p:spPr bwMode="auto">
          <a:xfrm>
            <a:off x="4800600" y="2039938"/>
            <a:ext cx="2971800" cy="400050"/>
          </a:xfrm>
          <a:prstGeom prst="rect">
            <a:avLst/>
          </a:prstGeom>
          <a:noFill/>
          <a:ln>
            <a:noFill/>
          </a:ln>
          <a:effectLst>
            <a:outerShdw blurRad="63500" dist="35921" dir="2700000" rotWithShape="0">
              <a:srgbClr val="EEECE1">
                <a:alpha val="74995"/>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nchor="ctr">
            <a:spAutoFit/>
          </a:bodyPr>
          <a:lstStyle>
            <a:lvl1pPr algn="ctr">
              <a:defRPr sz="2600">
                <a:solidFill>
                  <a:srgbClr val="7F7F7F"/>
                </a:solidFill>
                <a:latin typeface="+mj-lt"/>
                <a:ea typeface="+mj-ea"/>
                <a:cs typeface="+mj-cs"/>
                <a:sym typeface="Helvetica"/>
              </a:defRPr>
            </a:lvl1pPr>
          </a:lstStyle>
          <a:p>
            <a:pPr>
              <a:defRPr sz="1800">
                <a:solidFill>
                  <a:srgbClr val="000000"/>
                </a:solidFill>
              </a:defRPr>
            </a:pPr>
            <a:r>
              <a:rPr sz="1800">
                <a:solidFill>
                  <a:srgbClr val="000000"/>
                </a:solidFill>
              </a:rPr>
              <a:t>Pacific Ocean</a:t>
            </a:r>
          </a:p>
        </p:txBody>
      </p:sp>
      <p:sp>
        <p:nvSpPr>
          <p:cNvPr id="52" name="Shape 52"/>
          <p:cNvSpPr>
            <a:spLocks noChangeArrowheads="1"/>
          </p:cNvSpPr>
          <p:nvPr/>
        </p:nvSpPr>
        <p:spPr bwMode="auto">
          <a:xfrm>
            <a:off x="4937125" y="5740400"/>
            <a:ext cx="2971800" cy="452438"/>
          </a:xfrm>
          <a:prstGeom prst="rect">
            <a:avLst/>
          </a:prstGeom>
          <a:noFill/>
          <a:ln>
            <a:noFill/>
          </a:ln>
          <a:effectLst>
            <a:outerShdw blurRad="63500" dist="35921" dir="2700000" rotWithShape="0">
              <a:srgbClr val="EEECE1">
                <a:alpha val="74995"/>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nchor="ctr">
            <a:spAutoFit/>
          </a:bodyPr>
          <a:lstStyle>
            <a:lvl1pPr algn="ctr">
              <a:lnSpc>
                <a:spcPct val="80000"/>
              </a:lnSpc>
              <a:defRPr sz="1800">
                <a:latin typeface="+mj-lt"/>
                <a:ea typeface="+mj-ea"/>
                <a:cs typeface="+mj-cs"/>
                <a:sym typeface="Helvetica"/>
              </a:defRPr>
            </a:lvl1pPr>
          </a:lstStyle>
          <a:p>
            <a:pPr>
              <a:defRPr/>
            </a:pPr>
            <a:r>
              <a:t>Hansell, Carlson, Repeta and Schlitzer, submitted</a:t>
            </a:r>
          </a:p>
        </p:txBody>
      </p:sp>
      <p:pic>
        <p:nvPicPr>
          <p:cNvPr id="55303" name="Picture 3.png" descr="Picture 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39688"/>
            <a:ext cx="9144000" cy="621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4" name="Shape 54"/>
          <p:cNvSpPr>
            <a:spLocks noChangeArrowheads="1"/>
          </p:cNvSpPr>
          <p:nvPr/>
        </p:nvSpPr>
        <p:spPr bwMode="auto">
          <a:xfrm>
            <a:off x="6019800" y="6019800"/>
            <a:ext cx="2971800" cy="230188"/>
          </a:xfrm>
          <a:prstGeom prst="rect">
            <a:avLst/>
          </a:prstGeom>
          <a:noFill/>
          <a:ln>
            <a:noFill/>
          </a:ln>
          <a:effectLst>
            <a:outerShdw blurRad="63500" dist="35921" dir="2700000" rotWithShape="0">
              <a:srgbClr val="EEECE1">
                <a:alpha val="74995"/>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nchor="ctr">
            <a:spAutoFit/>
          </a:bodyPr>
          <a:lstStyle>
            <a:lvl1pPr algn="ctr">
              <a:lnSpc>
                <a:spcPct val="80000"/>
              </a:lnSpc>
              <a:defRPr sz="1800">
                <a:latin typeface="+mj-lt"/>
                <a:ea typeface="+mj-ea"/>
                <a:cs typeface="+mj-cs"/>
                <a:sym typeface="Helvetica"/>
              </a:defRPr>
            </a:lvl1pPr>
          </a:lstStyle>
          <a:p>
            <a:pPr>
              <a:defRPr/>
            </a:pPr>
            <a:r>
              <a:rPr dirty="0"/>
              <a:t>Hansell et al. 2009</a:t>
            </a:r>
          </a:p>
        </p:txBody>
      </p:sp>
      <p:sp>
        <p:nvSpPr>
          <p:cNvPr id="55" name="Shape 55"/>
          <p:cNvSpPr>
            <a:spLocks noChangeArrowheads="1"/>
          </p:cNvSpPr>
          <p:nvPr/>
        </p:nvSpPr>
        <p:spPr bwMode="auto">
          <a:xfrm>
            <a:off x="4953000" y="1293813"/>
            <a:ext cx="2971800" cy="400050"/>
          </a:xfrm>
          <a:prstGeom prst="rect">
            <a:avLst/>
          </a:prstGeom>
          <a:noFill/>
          <a:ln>
            <a:noFill/>
          </a:ln>
          <a:effectLst>
            <a:outerShdw blurRad="63500" dist="35921" dir="2700000" rotWithShape="0">
              <a:srgbClr val="EEECE1">
                <a:alpha val="74995"/>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nchor="ctr">
            <a:spAutoFit/>
          </a:bodyPr>
          <a:lstStyle>
            <a:lvl1pPr algn="ctr">
              <a:defRPr sz="2600">
                <a:solidFill>
                  <a:srgbClr val="0000FF"/>
                </a:solidFill>
                <a:latin typeface="+mj-lt"/>
                <a:ea typeface="+mj-ea"/>
                <a:cs typeface="+mj-cs"/>
                <a:sym typeface="Helvetica"/>
              </a:defRPr>
            </a:lvl1pPr>
          </a:lstStyle>
          <a:p>
            <a:pPr>
              <a:defRPr sz="1800">
                <a:solidFill>
                  <a:srgbClr val="000000"/>
                </a:solidFill>
              </a:defRPr>
            </a:pPr>
            <a:r>
              <a:rPr sz="1800">
                <a:solidFill>
                  <a:srgbClr val="000000"/>
                </a:solidFill>
              </a:rPr>
              <a:t>Pacific Ocean</a:t>
            </a:r>
          </a:p>
        </p:txBody>
      </p:sp>
      <p:sp>
        <p:nvSpPr>
          <p:cNvPr id="56" name="Shape 56"/>
          <p:cNvSpPr>
            <a:spLocks noChangeArrowheads="1"/>
          </p:cNvSpPr>
          <p:nvPr/>
        </p:nvSpPr>
        <p:spPr bwMode="auto">
          <a:xfrm>
            <a:off x="-396875" y="1879600"/>
            <a:ext cx="2362200" cy="614363"/>
          </a:xfrm>
          <a:prstGeom prst="rect">
            <a:avLst/>
          </a:prstGeom>
          <a:noFill/>
          <a:ln>
            <a:noFill/>
          </a:ln>
          <a:effectLst>
            <a:outerShdw blurRad="63500" dist="35921" dir="2700000" rotWithShape="0">
              <a:srgbClr val="EEECE1">
                <a:alpha val="74995"/>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nchor="ctr">
            <a:spAutoFit/>
          </a:bodyPr>
          <a:lstStyle/>
          <a:p>
            <a:pPr algn="ctr">
              <a:defRPr sz="1800"/>
            </a:pPr>
            <a:r>
              <a:rPr sz="2000">
                <a:solidFill>
                  <a:srgbClr val="7F7F7F"/>
                </a:solidFill>
                <a:latin typeface="+mj-lt"/>
                <a:ea typeface="+mj-ea"/>
                <a:cs typeface="+mj-cs"/>
                <a:sym typeface="Helvetica"/>
              </a:rPr>
              <a:t>Indian </a:t>
            </a:r>
          </a:p>
          <a:p>
            <a:pPr algn="ctr">
              <a:defRPr sz="1800"/>
            </a:pPr>
            <a:r>
              <a:rPr sz="2000">
                <a:solidFill>
                  <a:srgbClr val="7F7F7F"/>
                </a:solidFill>
                <a:latin typeface="+mj-lt"/>
                <a:ea typeface="+mj-ea"/>
                <a:cs typeface="+mj-cs"/>
                <a:sym typeface="Helvetica"/>
              </a:rPr>
              <a:t>Ocean</a:t>
            </a:r>
          </a:p>
        </p:txBody>
      </p:sp>
      <p:sp>
        <p:nvSpPr>
          <p:cNvPr id="57" name="Shape 57"/>
          <p:cNvSpPr>
            <a:spLocks noChangeArrowheads="1"/>
          </p:cNvSpPr>
          <p:nvPr/>
        </p:nvSpPr>
        <p:spPr bwMode="auto">
          <a:xfrm>
            <a:off x="2019300" y="5462588"/>
            <a:ext cx="2552700" cy="282575"/>
          </a:xfrm>
          <a:prstGeom prst="rect">
            <a:avLst/>
          </a:prstGeom>
          <a:noFill/>
          <a:ln>
            <a:noFill/>
          </a:ln>
          <a:effectLst>
            <a:outerShdw blurRad="63500" dist="35921" dir="2700000" rotWithShape="0">
              <a:srgbClr val="EEECE1">
                <a:alpha val="74995"/>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nchor="ctr">
            <a:spAutoFit/>
          </a:bodyPr>
          <a:lstStyle/>
          <a:p>
            <a:pPr algn="ctr">
              <a:lnSpc>
                <a:spcPct val="90000"/>
              </a:lnSpc>
              <a:defRPr sz="1800"/>
            </a:pPr>
            <a:r>
              <a:rPr sz="2000" dirty="0">
                <a:solidFill>
                  <a:srgbClr val="FF0000"/>
                </a:solidFill>
                <a:latin typeface="+mj-lt"/>
                <a:ea typeface="+mj-ea"/>
                <a:cs typeface="+mj-cs"/>
                <a:sym typeface="Helvetica"/>
              </a:rPr>
              <a:t>Atlantic Ocean</a:t>
            </a:r>
          </a:p>
        </p:txBody>
      </p:sp>
      <p:sp>
        <p:nvSpPr>
          <p:cNvPr id="58" name="Shape 58"/>
          <p:cNvSpPr>
            <a:spLocks noChangeArrowheads="1"/>
          </p:cNvSpPr>
          <p:nvPr/>
        </p:nvSpPr>
        <p:spPr bwMode="auto">
          <a:xfrm>
            <a:off x="-152400" y="184150"/>
            <a:ext cx="8961438" cy="492125"/>
          </a:xfrm>
          <a:prstGeom prst="rect">
            <a:avLst/>
          </a:prstGeom>
          <a:noFill/>
          <a:ln>
            <a:noFill/>
          </a:ln>
          <a:effectLst>
            <a:outerShdw blurRad="63500" dist="35921" dir="2700000" rotWithShape="0">
              <a:srgbClr val="EEECE1">
                <a:alpha val="74995"/>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nchor="ct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a:r>
              <a:rPr lang="en-US" altLang="en-US" sz="3200">
                <a:sym typeface="Helvetica" charset="0"/>
              </a:rPr>
              <a:t>Global DOC Concentrations – </a:t>
            </a:r>
            <a:r>
              <a:rPr lang="en-US" altLang="en-US" sz="3200">
                <a:solidFill>
                  <a:srgbClr val="FF0000"/>
                </a:solidFill>
                <a:sym typeface="Helvetica" charset="0"/>
              </a:rPr>
              <a:t>there is structure</a:t>
            </a:r>
          </a:p>
        </p:txBody>
      </p:sp>
      <p:sp>
        <p:nvSpPr>
          <p:cNvPr id="59" name="Shape 59"/>
          <p:cNvSpPr/>
          <p:nvPr/>
        </p:nvSpPr>
        <p:spPr>
          <a:xfrm>
            <a:off x="2781300" y="854075"/>
            <a:ext cx="5410200" cy="0"/>
          </a:xfrm>
          <a:prstGeom prst="line">
            <a:avLst/>
          </a:prstGeom>
          <a:ln w="25400">
            <a:solidFill>
              <a:srgbClr val="800000"/>
            </a:solidFill>
            <a:round/>
          </a:ln>
        </p:spPr>
        <p:txBody>
          <a:bodyPr lIns="0" tIns="0" rIns="0" bIns="0"/>
          <a:lstStyle/>
          <a:p>
            <a:pPr>
              <a:defRPr sz="1200">
                <a:latin typeface="+mj-lt"/>
                <a:ea typeface="+mj-ea"/>
                <a:cs typeface="+mj-cs"/>
                <a:sym typeface="Helvetica"/>
              </a:defRPr>
            </a:pPr>
            <a:endParaRPr sz="1200">
              <a:latin typeface="+mj-lt"/>
              <a:ea typeface="+mj-ea"/>
              <a:cs typeface="+mj-cs"/>
              <a:sym typeface="Helvetica"/>
            </a:endParaRPr>
          </a:p>
        </p:txBody>
      </p:sp>
      <p:sp>
        <p:nvSpPr>
          <p:cNvPr id="60" name="Shape 60"/>
          <p:cNvSpPr>
            <a:spLocks noChangeArrowheads="1"/>
          </p:cNvSpPr>
          <p:nvPr/>
        </p:nvSpPr>
        <p:spPr bwMode="auto">
          <a:xfrm>
            <a:off x="2400300" y="1160463"/>
            <a:ext cx="2971800" cy="452437"/>
          </a:xfrm>
          <a:prstGeom prst="rect">
            <a:avLst/>
          </a:prstGeom>
          <a:noFill/>
          <a:ln>
            <a:noFill/>
          </a:ln>
          <a:effectLst>
            <a:outerShdw blurRad="63500" dist="35921" dir="2700000" rotWithShape="0">
              <a:srgbClr val="EEECE1">
                <a:alpha val="74995"/>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0" tIns="0" rIns="0" bIns="0" anchor="ctr">
            <a:spAutoFit/>
          </a:bodyPr>
          <a:lstStyle/>
          <a:p>
            <a:pPr algn="ctr">
              <a:lnSpc>
                <a:spcPct val="80000"/>
              </a:lnSpc>
              <a:defRPr sz="1800"/>
            </a:pPr>
            <a:r>
              <a:rPr sz="1800">
                <a:solidFill>
                  <a:srgbClr val="008000"/>
                </a:solidFill>
                <a:latin typeface="+mj-lt"/>
                <a:ea typeface="+mj-ea"/>
                <a:cs typeface="+mj-cs"/>
                <a:sym typeface="Helvetica"/>
              </a:rPr>
              <a:t>S.</a:t>
            </a:r>
          </a:p>
          <a:p>
            <a:pPr algn="ctr">
              <a:lnSpc>
                <a:spcPct val="80000"/>
              </a:lnSpc>
              <a:defRPr sz="1800"/>
            </a:pPr>
            <a:r>
              <a:rPr sz="1800">
                <a:solidFill>
                  <a:srgbClr val="008000"/>
                </a:solidFill>
                <a:latin typeface="+mj-lt"/>
                <a:ea typeface="+mj-ea"/>
                <a:cs typeface="+mj-cs"/>
                <a:sym typeface="Helvetica"/>
              </a:rPr>
              <a:t>Ocean</a:t>
            </a:r>
          </a:p>
        </p:txBody>
      </p:sp>
      <p:sp>
        <p:nvSpPr>
          <p:cNvPr id="55311" name="Shape 85"/>
          <p:cNvSpPr>
            <a:spLocks noChangeArrowheads="1"/>
          </p:cNvSpPr>
          <p:nvPr/>
        </p:nvSpPr>
        <p:spPr bwMode="auto">
          <a:xfrm>
            <a:off x="4730750" y="4605338"/>
            <a:ext cx="890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wrap="none" lIns="45719" rIns="45719">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400">
                <a:solidFill>
                  <a:srgbClr val="FF0000"/>
                </a:solidFill>
              </a:rPr>
              <a:t>P06 </a:t>
            </a:r>
            <a:r>
              <a:rPr lang="en-US" altLang="en-US" sz="1400" i="1">
                <a:solidFill>
                  <a:srgbClr val="FF0000"/>
                </a:solidFill>
              </a:rPr>
              <a:t>2010</a:t>
            </a:r>
          </a:p>
        </p:txBody>
      </p:sp>
      <p:cxnSp>
        <p:nvCxnSpPr>
          <p:cNvPr id="3" name="Straight Arrow Connector 2"/>
          <p:cNvCxnSpPr>
            <a:cxnSpLocks noChangeShapeType="1"/>
          </p:cNvCxnSpPr>
          <p:nvPr/>
        </p:nvCxnSpPr>
        <p:spPr bwMode="auto">
          <a:xfrm flipV="1">
            <a:off x="5087938" y="4164013"/>
            <a:ext cx="0" cy="441325"/>
          </a:xfrm>
          <a:prstGeom prst="straightConnector1">
            <a:avLst/>
          </a:prstGeom>
          <a:noFill/>
          <a:ln w="25400">
            <a:solidFill>
              <a:srgbClr val="FF0000"/>
            </a:solidFill>
            <a:bevel/>
            <a:headEnd/>
            <a:tailEnd type="arrow" w="med" len="med"/>
          </a:ln>
          <a:effectLst>
            <a:outerShdw blurRad="381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5313" name="Shape 85"/>
          <p:cNvSpPr>
            <a:spLocks noChangeArrowheads="1"/>
          </p:cNvSpPr>
          <p:nvPr/>
        </p:nvSpPr>
        <p:spPr bwMode="auto">
          <a:xfrm>
            <a:off x="2781300" y="5040313"/>
            <a:ext cx="877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wrap="none" lIns="45719" rIns="45719">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400">
                <a:solidFill>
                  <a:srgbClr val="FF0000"/>
                </a:solidFill>
              </a:rPr>
              <a:t>A10 </a:t>
            </a:r>
            <a:r>
              <a:rPr lang="en-US" altLang="en-US" sz="1400" i="1">
                <a:solidFill>
                  <a:srgbClr val="FF0000"/>
                </a:solidFill>
              </a:rPr>
              <a:t>2011</a:t>
            </a:r>
          </a:p>
        </p:txBody>
      </p:sp>
      <p:cxnSp>
        <p:nvCxnSpPr>
          <p:cNvPr id="23" name="Straight Arrow Connector 22"/>
          <p:cNvCxnSpPr>
            <a:cxnSpLocks noChangeShapeType="1"/>
          </p:cNvCxnSpPr>
          <p:nvPr/>
        </p:nvCxnSpPr>
        <p:spPr bwMode="auto">
          <a:xfrm flipV="1">
            <a:off x="2979738" y="4660900"/>
            <a:ext cx="0" cy="439738"/>
          </a:xfrm>
          <a:prstGeom prst="straightConnector1">
            <a:avLst/>
          </a:prstGeom>
          <a:noFill/>
          <a:ln w="25400">
            <a:solidFill>
              <a:srgbClr val="FF0000"/>
            </a:solidFill>
            <a:bevel/>
            <a:headEnd/>
            <a:tailEnd type="arrow" w="med" len="med"/>
          </a:ln>
          <a:effectLst>
            <a:outerShdw blurRad="381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55315" name="Shape 85"/>
          <p:cNvSpPr>
            <a:spLocks noChangeArrowheads="1"/>
          </p:cNvSpPr>
          <p:nvPr/>
        </p:nvSpPr>
        <p:spPr bwMode="auto">
          <a:xfrm>
            <a:off x="1600200" y="5745163"/>
            <a:ext cx="890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wrap="none" lIns="45719" rIns="45719">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400">
                <a:solidFill>
                  <a:srgbClr val="FF0000"/>
                </a:solidFill>
              </a:rPr>
              <a:t>A22 </a:t>
            </a:r>
            <a:r>
              <a:rPr lang="en-US" altLang="en-US" sz="1400" i="1">
                <a:solidFill>
                  <a:srgbClr val="FF0000"/>
                </a:solidFill>
              </a:rPr>
              <a:t>2012</a:t>
            </a:r>
          </a:p>
        </p:txBody>
      </p:sp>
      <p:cxnSp>
        <p:nvCxnSpPr>
          <p:cNvPr id="4" name="Straight Arrow Connector 3"/>
          <p:cNvCxnSpPr>
            <a:cxnSpLocks noChangeShapeType="1"/>
          </p:cNvCxnSpPr>
          <p:nvPr/>
        </p:nvCxnSpPr>
        <p:spPr bwMode="auto">
          <a:xfrm flipV="1">
            <a:off x="1592263" y="5461000"/>
            <a:ext cx="549275" cy="346075"/>
          </a:xfrm>
          <a:prstGeom prst="straightConnector1">
            <a:avLst/>
          </a:prstGeom>
          <a:noFill/>
          <a:ln w="25400">
            <a:solidFill>
              <a:srgbClr val="FF0000"/>
            </a:solidFill>
            <a:bevel/>
            <a:headEnd type="arrow" w="med" len="med"/>
            <a:tailEnd type="arrow" w="med" len="med"/>
          </a:ln>
          <a:effectLst>
            <a:outerShdw blurRad="381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flipV="1">
            <a:off x="4275138" y="4219575"/>
            <a:ext cx="0" cy="441325"/>
          </a:xfrm>
          <a:prstGeom prst="straightConnector1">
            <a:avLst/>
          </a:prstGeom>
          <a:noFill/>
          <a:ln w="25400">
            <a:solidFill>
              <a:schemeClr val="tx1"/>
            </a:solidFill>
            <a:bevel/>
            <a:headEnd/>
            <a:tailEnd type="arrow" w="med" len="med"/>
          </a:ln>
          <a:effectLst>
            <a:outerShdw blurRad="381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7" name="Straight Arrow Connector 26"/>
          <p:cNvCxnSpPr>
            <a:cxnSpLocks noChangeShapeType="1"/>
          </p:cNvCxnSpPr>
          <p:nvPr/>
        </p:nvCxnSpPr>
        <p:spPr bwMode="auto">
          <a:xfrm flipV="1">
            <a:off x="1965325" y="5956300"/>
            <a:ext cx="0" cy="439738"/>
          </a:xfrm>
          <a:prstGeom prst="straightConnector1">
            <a:avLst/>
          </a:prstGeom>
          <a:noFill/>
          <a:ln w="25400">
            <a:solidFill>
              <a:schemeClr val="tx1"/>
            </a:solidFill>
            <a:bevel/>
            <a:headEnd/>
            <a:tailEnd type="arrow" w="med" len="med"/>
          </a:ln>
          <a:effectLst>
            <a:outerShdw blurRad="381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8" name="Straight Arrow Connector 27"/>
          <p:cNvCxnSpPr>
            <a:cxnSpLocks noChangeShapeType="1"/>
          </p:cNvCxnSpPr>
          <p:nvPr/>
        </p:nvCxnSpPr>
        <p:spPr bwMode="auto">
          <a:xfrm flipV="1">
            <a:off x="6992938" y="4141788"/>
            <a:ext cx="0" cy="338137"/>
          </a:xfrm>
          <a:prstGeom prst="straightConnector1">
            <a:avLst/>
          </a:prstGeom>
          <a:noFill/>
          <a:ln w="25400">
            <a:solidFill>
              <a:schemeClr val="tx1"/>
            </a:solidFill>
            <a:bevel/>
            <a:headEnd/>
            <a:tailEnd type="arrow" w="med" len="med"/>
          </a:ln>
          <a:effectLst>
            <a:outerShdw blurRad="381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6" name="TextBox 25"/>
          <p:cNvSpPr txBox="1"/>
          <p:nvPr/>
        </p:nvSpPr>
        <p:spPr>
          <a:xfrm>
            <a:off x="1981200" y="5943600"/>
            <a:ext cx="2605088" cy="4619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9" tIns="45719" rIns="45719" bIns="45719" spcCol="38100">
            <a:spAutoFit/>
          </a:bodyPr>
          <a:lstStyle/>
          <a:p>
            <a:pPr defTabSz="457200" fontAlgn="auto" latinLnBrk="1">
              <a:spcBef>
                <a:spcPts val="0"/>
              </a:spcBef>
              <a:spcAft>
                <a:spcPts val="0"/>
              </a:spcAft>
              <a:defRPr/>
            </a:pPr>
            <a:r>
              <a:rPr lang="en-US" dirty="0">
                <a:solidFill>
                  <a:srgbClr val="000000"/>
                </a:solidFill>
                <a:latin typeface="Calibri"/>
                <a:ea typeface="Calibri"/>
                <a:cs typeface="Calibri"/>
                <a:sym typeface="Calibri"/>
              </a:rPr>
              <a:t>Sargasso Sea (S Sea)</a:t>
            </a:r>
          </a:p>
        </p:txBody>
      </p:sp>
      <p:sp>
        <p:nvSpPr>
          <p:cNvPr id="29" name="TextBox 28"/>
          <p:cNvSpPr txBox="1"/>
          <p:nvPr/>
        </p:nvSpPr>
        <p:spPr>
          <a:xfrm>
            <a:off x="5562600" y="4953000"/>
            <a:ext cx="2881313" cy="4619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9" tIns="45719" rIns="45719" bIns="45719" spcCol="38100">
            <a:spAutoFit/>
          </a:bodyPr>
          <a:lstStyle/>
          <a:p>
            <a:pPr defTabSz="457200" fontAlgn="auto" latinLnBrk="1">
              <a:spcBef>
                <a:spcPts val="0"/>
              </a:spcBef>
              <a:spcAft>
                <a:spcPts val="0"/>
              </a:spcAft>
              <a:defRPr/>
            </a:pPr>
            <a:r>
              <a:rPr lang="en-US" dirty="0">
                <a:solidFill>
                  <a:srgbClr val="000000"/>
                </a:solidFill>
                <a:latin typeface="Calibri"/>
                <a:ea typeface="Calibri"/>
                <a:cs typeface="Calibri"/>
                <a:sym typeface="Calibri"/>
              </a:rPr>
              <a:t>N central Pacific (</a:t>
            </a:r>
            <a:r>
              <a:rPr lang="en-US" dirty="0" err="1">
                <a:solidFill>
                  <a:srgbClr val="000000"/>
                </a:solidFill>
                <a:latin typeface="Calibri"/>
                <a:ea typeface="Calibri"/>
                <a:cs typeface="Calibri"/>
                <a:sym typeface="Calibri"/>
              </a:rPr>
              <a:t>NCP</a:t>
            </a:r>
            <a:r>
              <a:rPr lang="en-US" dirty="0">
                <a:solidFill>
                  <a:srgbClr val="000000"/>
                </a:solidFill>
                <a:latin typeface="Calibri"/>
                <a:ea typeface="Calibri"/>
                <a:cs typeface="Calibri"/>
                <a:sym typeface="Calibri"/>
              </a:rPr>
              <a:t>)</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hape 30"/>
          <p:cNvSpPr>
            <a:spLocks noChangeArrowheads="1"/>
          </p:cNvSpPr>
          <p:nvPr/>
        </p:nvSpPr>
        <p:spPr bwMode="auto">
          <a:xfrm>
            <a:off x="215900" y="0"/>
            <a:ext cx="883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45719" rIns="45719">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a:r>
              <a:rPr lang="en-US" altLang="en-US" sz="3200"/>
              <a:t>DOC and DIC collection </a:t>
            </a:r>
          </a:p>
        </p:txBody>
      </p:sp>
      <p:sp>
        <p:nvSpPr>
          <p:cNvPr id="57346" name="Shape 31"/>
          <p:cNvSpPr>
            <a:spLocks noChangeArrowheads="1"/>
          </p:cNvSpPr>
          <p:nvPr/>
        </p:nvSpPr>
        <p:spPr bwMode="auto">
          <a:xfrm>
            <a:off x="4724400" y="1295400"/>
            <a:ext cx="47085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45719" rIns="45719">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a:t>Water Filtered above 400m </a:t>
            </a:r>
          </a:p>
          <a:p>
            <a:r>
              <a:rPr lang="en-US" altLang="en-US" sz="1800"/>
              <a:t>DOC is frozen</a:t>
            </a:r>
          </a:p>
          <a:p>
            <a:r>
              <a:rPr lang="en-US" altLang="en-US" sz="1800"/>
              <a:t>DIC is poisoned with HgCl</a:t>
            </a:r>
            <a:r>
              <a:rPr lang="en-US" altLang="en-US" sz="1800" baseline="-25000"/>
              <a:t>2</a:t>
            </a:r>
          </a:p>
        </p:txBody>
      </p:sp>
      <p:sp>
        <p:nvSpPr>
          <p:cNvPr id="57347" name="Shape 32"/>
          <p:cNvSpPr>
            <a:spLocks noChangeArrowheads="1"/>
          </p:cNvSpPr>
          <p:nvPr/>
        </p:nvSpPr>
        <p:spPr bwMode="auto">
          <a:xfrm>
            <a:off x="4681538" y="5546725"/>
            <a:ext cx="40052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45719" rIns="45719">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a:t>Awesome mini, stainless steel filter holder designed by Sheila Griffin</a:t>
            </a:r>
          </a:p>
        </p:txBody>
      </p:sp>
      <p:pic>
        <p:nvPicPr>
          <p:cNvPr id="57348" name="IMG_0581.jpeg" descr="IMG_058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57238"/>
            <a:ext cx="4259263"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4" name="Shape 34"/>
          <p:cNvSpPr/>
          <p:nvPr/>
        </p:nvSpPr>
        <p:spPr>
          <a:xfrm>
            <a:off x="228600" y="639763"/>
            <a:ext cx="8458200" cy="0"/>
          </a:xfrm>
          <a:prstGeom prst="line">
            <a:avLst/>
          </a:prstGeom>
          <a:ln w="25400">
            <a:solidFill>
              <a:srgbClr val="800000"/>
            </a:solidFill>
            <a:round/>
          </a:ln>
        </p:spPr>
        <p:txBody>
          <a:bodyPr lIns="0" tIns="0" rIns="0" bIns="0"/>
          <a:lstStyle/>
          <a:p>
            <a:pPr>
              <a:defRPr sz="1200">
                <a:latin typeface="+mj-lt"/>
                <a:ea typeface="+mj-ea"/>
                <a:cs typeface="+mj-cs"/>
                <a:sym typeface="Helvetica"/>
              </a:defRPr>
            </a:pPr>
            <a:endParaRPr sz="1200">
              <a:latin typeface="+mj-lt"/>
              <a:ea typeface="+mj-ea"/>
              <a:cs typeface="+mj-cs"/>
              <a:sym typeface="Helvetica"/>
            </a:endParaRPr>
          </a:p>
        </p:txBody>
      </p:sp>
      <p:pic>
        <p:nvPicPr>
          <p:cNvPr id="57350" name="CIMG5028.jpeg" descr="CIMG502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688" y="2563813"/>
            <a:ext cx="413067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7351" name="Shape 36"/>
          <p:cNvSpPr>
            <a:spLocks noChangeArrowheads="1"/>
          </p:cNvSpPr>
          <p:nvPr/>
        </p:nvSpPr>
        <p:spPr bwMode="auto">
          <a:xfrm>
            <a:off x="8243888" y="4832350"/>
            <a:ext cx="6111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wrap="none" lIns="45719" rIns="45719">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400"/>
              <a:t>inches</a:t>
            </a:r>
          </a:p>
        </p:txBody>
      </p:sp>
      <p:sp>
        <p:nvSpPr>
          <p:cNvPr id="57352" name="TextBox 1"/>
          <p:cNvSpPr txBox="1">
            <a:spLocks noChangeArrowheads="1"/>
          </p:cNvSpPr>
          <p:nvPr/>
        </p:nvSpPr>
        <p:spPr bwMode="auto">
          <a:xfrm>
            <a:off x="0" y="6000750"/>
            <a:ext cx="3990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a:t>Alysha Coppola filtering seawater</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9394" name="Picture 2" descr="Post-irradiation discoloration 02"/>
          <p:cNvPicPr>
            <a:picLocks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311150" y="639763"/>
            <a:ext cx="4103688" cy="5119687"/>
          </a:xfrm>
        </p:spPr>
      </p:pic>
      <p:pic>
        <p:nvPicPr>
          <p:cNvPr id="59395" name="Picture 3" descr="P7120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163" y="639763"/>
            <a:ext cx="4103687" cy="511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4"/>
          <p:cNvSpPr>
            <a:spLocks noChangeArrowheads="1"/>
          </p:cNvSpPr>
          <p:nvPr/>
        </p:nvSpPr>
        <p:spPr bwMode="auto">
          <a:xfrm>
            <a:off x="304800" y="5791200"/>
            <a:ext cx="52309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dirty="0"/>
              <a:t>UV Hg-arc lamp, Quartz reactor in… </a:t>
            </a:r>
          </a:p>
        </p:txBody>
      </p:sp>
      <p:sp>
        <p:nvSpPr>
          <p:cNvPr id="59397" name="Rectangle 5"/>
          <p:cNvSpPr>
            <a:spLocks noChangeArrowheads="1"/>
          </p:cNvSpPr>
          <p:nvPr/>
        </p:nvSpPr>
        <p:spPr bwMode="auto">
          <a:xfrm>
            <a:off x="6105525" y="5794375"/>
            <a:ext cx="13660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The Can</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458200" cy="3860800"/>
          </a:xfrm>
        </p:spPr>
        <p:txBody>
          <a:bodyPr/>
          <a:lstStyle/>
          <a:p>
            <a:pPr marL="0" indent="0">
              <a:buFontTx/>
              <a:buNone/>
            </a:pPr>
            <a:r>
              <a:rPr lang="en-US" altLang="en-US" sz="2400" b="1" dirty="0">
                <a:latin typeface="Helvetica" charset="0"/>
                <a:ea typeface="ＭＳ Ｐゴシック" charset="-128"/>
                <a:sym typeface="Helvetica" charset="0"/>
              </a:rPr>
              <a:t>DIC</a:t>
            </a:r>
            <a:r>
              <a:rPr lang="en-US" altLang="en-US" sz="2400" dirty="0">
                <a:latin typeface="Helvetica" charset="0"/>
                <a:ea typeface="ＭＳ Ｐゴシック" charset="-128"/>
                <a:sym typeface="Helvetica" charset="0"/>
              </a:rPr>
              <a:t>: 	Dissolved Inorganic C (&lt; </a:t>
            </a:r>
            <a:r>
              <a:rPr lang="en-US" altLang="en-US" sz="2400" dirty="0" smtClean="0">
                <a:latin typeface="Helvetica" charset="0"/>
                <a:ea typeface="ＭＳ Ｐゴシック" charset="-128"/>
                <a:sym typeface="Helvetica" charset="0"/>
              </a:rPr>
              <a:t>1µm)		38,100 </a:t>
            </a:r>
            <a:r>
              <a:rPr lang="en-US" altLang="en-US" sz="2400" dirty="0" err="1">
                <a:latin typeface="Helvetica" charset="0"/>
                <a:ea typeface="ＭＳ Ｐゴシック" charset="-128"/>
                <a:sym typeface="Helvetica" charset="0"/>
              </a:rPr>
              <a:t>GtC</a:t>
            </a:r>
            <a:r>
              <a:rPr lang="en-US" altLang="en-US" sz="2400" dirty="0">
                <a:latin typeface="Helvetica" charset="0"/>
                <a:ea typeface="ＭＳ Ｐゴシック" charset="-128"/>
                <a:sym typeface="Helvetica" charset="0"/>
              </a:rPr>
              <a:t> </a:t>
            </a:r>
          </a:p>
          <a:p>
            <a:pPr marL="0" indent="0"/>
            <a:endParaRPr lang="en-US" altLang="en-US" sz="2400" b="1" dirty="0">
              <a:latin typeface="Helvetica" charset="0"/>
              <a:ea typeface="ＭＳ Ｐゴシック" charset="-128"/>
              <a:sym typeface="Helvetica" charset="0"/>
            </a:endParaRPr>
          </a:p>
          <a:p>
            <a:pPr marL="0" indent="0">
              <a:buFontTx/>
              <a:buNone/>
            </a:pPr>
            <a:r>
              <a:rPr lang="en-US" altLang="en-US" sz="2400" b="1" dirty="0">
                <a:latin typeface="Helvetica" charset="0"/>
                <a:ea typeface="ＭＳ Ｐゴシック" charset="-128"/>
                <a:sym typeface="Helvetica" charset="0"/>
              </a:rPr>
              <a:t>DOC</a:t>
            </a:r>
            <a:r>
              <a:rPr lang="en-US" altLang="en-US" sz="2400" dirty="0">
                <a:latin typeface="Helvetica" charset="0"/>
                <a:ea typeface="ＭＳ Ｐゴシック" charset="-128"/>
                <a:sym typeface="Helvetica" charset="0"/>
              </a:rPr>
              <a:t>: 	Dissolved Organic C   (&lt; </a:t>
            </a:r>
            <a:r>
              <a:rPr lang="en-US" altLang="en-US" sz="2400" dirty="0" smtClean="0">
                <a:latin typeface="Helvetica" charset="0"/>
                <a:ea typeface="ＭＳ Ｐゴシック" charset="-128"/>
                <a:sym typeface="Helvetica" charset="0"/>
              </a:rPr>
              <a:t>0.2 µm)		662 </a:t>
            </a:r>
            <a:r>
              <a:rPr lang="en-US" altLang="en-US" sz="2400" dirty="0" err="1">
                <a:latin typeface="Helvetica" charset="0"/>
                <a:ea typeface="ＭＳ Ｐゴシック" charset="-128"/>
                <a:sym typeface="Helvetica" charset="0"/>
              </a:rPr>
              <a:t>GtC</a:t>
            </a:r>
            <a:r>
              <a:rPr lang="en-US" altLang="en-US" sz="2400" dirty="0">
                <a:latin typeface="Helvetica" charset="0"/>
                <a:ea typeface="ＭＳ Ｐゴシック" charset="-128"/>
                <a:sym typeface="Helvetica" charset="0"/>
              </a:rPr>
              <a:t> </a:t>
            </a:r>
          </a:p>
          <a:p>
            <a:pPr marL="0" indent="0">
              <a:buFontTx/>
              <a:buNone/>
            </a:pPr>
            <a:endParaRPr lang="en-US" altLang="en-US" sz="2400" dirty="0">
              <a:latin typeface="Helvetica" charset="0"/>
              <a:ea typeface="ＭＳ Ｐゴシック" charset="-128"/>
              <a:sym typeface="Helvetica" charset="0"/>
            </a:endParaRPr>
          </a:p>
          <a:p>
            <a:pPr marL="0" indent="0">
              <a:buFontTx/>
              <a:buNone/>
            </a:pPr>
            <a:r>
              <a:rPr lang="en-US" altLang="en-US" sz="2400" b="1" dirty="0">
                <a:latin typeface="Helvetica" charset="0"/>
                <a:ea typeface="ＭＳ Ｐゴシック" charset="-128"/>
                <a:sym typeface="Helvetica" charset="0"/>
              </a:rPr>
              <a:t>POC</a:t>
            </a:r>
            <a:r>
              <a:rPr lang="en-US" altLang="en-US" sz="2400" dirty="0">
                <a:latin typeface="Helvetica" charset="0"/>
                <a:ea typeface="ＭＳ Ｐゴシック" charset="-128"/>
                <a:sym typeface="Helvetica" charset="0"/>
              </a:rPr>
              <a:t>: 	Particulate Organic C  (&gt; </a:t>
            </a:r>
            <a:r>
              <a:rPr lang="en-US" altLang="en-US" sz="2400" dirty="0" smtClean="0">
                <a:latin typeface="Helvetica" charset="0"/>
                <a:ea typeface="ＭＳ Ｐゴシック" charset="-128"/>
                <a:sym typeface="Helvetica" charset="0"/>
              </a:rPr>
              <a:t>0.2 µm</a:t>
            </a:r>
            <a:r>
              <a:rPr lang="en-US" altLang="en-US" sz="2400" dirty="0">
                <a:latin typeface="Helvetica" charset="0"/>
                <a:ea typeface="ＭＳ Ｐゴシック" charset="-128"/>
                <a:sym typeface="Helvetica" charset="0"/>
              </a:rPr>
              <a:t>)	 </a:t>
            </a:r>
            <a:r>
              <a:rPr lang="en-US" altLang="en-US" sz="2400" dirty="0" smtClean="0">
                <a:latin typeface="Helvetica" charset="0"/>
                <a:ea typeface="ＭＳ Ｐゴシック" charset="-128"/>
                <a:sym typeface="Helvetica" charset="0"/>
              </a:rPr>
              <a:t>	25 </a:t>
            </a:r>
            <a:r>
              <a:rPr lang="en-US" altLang="en-US" sz="2400" dirty="0" err="1">
                <a:latin typeface="Helvetica" charset="0"/>
                <a:ea typeface="ＭＳ Ｐゴシック" charset="-128"/>
                <a:sym typeface="Helvetica" charset="0"/>
              </a:rPr>
              <a:t>GtC</a:t>
            </a:r>
            <a:endParaRPr lang="en-US" altLang="en-US" sz="2400" dirty="0">
              <a:latin typeface="Helvetica" charset="0"/>
              <a:ea typeface="ＭＳ Ｐゴシック" charset="-128"/>
              <a:sym typeface="Helvetica" charset="0"/>
            </a:endParaRPr>
          </a:p>
          <a:p>
            <a:pPr marL="0" indent="0"/>
            <a:endParaRPr lang="en-US" altLang="en-US" sz="2400" dirty="0">
              <a:latin typeface="Helvetica" charset="0"/>
              <a:ea typeface="ＭＳ Ｐゴシック" charset="-128"/>
              <a:sym typeface="Helvetica" charset="0"/>
            </a:endParaRPr>
          </a:p>
          <a:p>
            <a:pPr marL="0" indent="0">
              <a:buFontTx/>
              <a:buNone/>
            </a:pPr>
            <a:r>
              <a:rPr lang="en-US" altLang="en-US" sz="2400" b="1" dirty="0">
                <a:latin typeface="Helvetica" charset="0"/>
                <a:ea typeface="ＭＳ Ｐゴシック" charset="-128"/>
                <a:sym typeface="Helvetica" charset="0"/>
              </a:rPr>
              <a:t>BC:</a:t>
            </a:r>
            <a:r>
              <a:rPr lang="en-US" altLang="en-US" sz="2400" dirty="0">
                <a:latin typeface="Helvetica" charset="0"/>
                <a:ea typeface="ＭＳ Ｐゴシック" charset="-128"/>
                <a:sym typeface="Helvetica" charset="0"/>
              </a:rPr>
              <a:t>	Black C                        (&lt; </a:t>
            </a:r>
            <a:r>
              <a:rPr lang="en-US" altLang="en-US" sz="2400" dirty="0" smtClean="0">
                <a:latin typeface="Helvetica" charset="0"/>
                <a:ea typeface="ＭＳ Ｐゴシック" charset="-128"/>
                <a:sym typeface="Helvetica" charset="0"/>
              </a:rPr>
              <a:t>0.2 µm)		&gt;14 </a:t>
            </a:r>
            <a:r>
              <a:rPr lang="en-US" altLang="en-US" sz="2400" dirty="0" err="1">
                <a:latin typeface="Helvetica" charset="0"/>
                <a:ea typeface="ＭＳ Ｐゴシック" charset="-128"/>
                <a:sym typeface="Helvetica" charset="0"/>
              </a:rPr>
              <a:t>GtC</a:t>
            </a:r>
            <a:endParaRPr lang="en-US" altLang="en-US" sz="2400" dirty="0">
              <a:latin typeface="Helvetica" charset="0"/>
              <a:ea typeface="ＭＳ Ｐゴシック" charset="-128"/>
              <a:sym typeface="Helvetica" charset="0"/>
            </a:endParaRPr>
          </a:p>
          <a:p>
            <a:pPr marL="0" indent="0">
              <a:buFontTx/>
              <a:buNone/>
            </a:pPr>
            <a:endParaRPr lang="en-US" altLang="en-US" sz="2400" dirty="0">
              <a:latin typeface="Helvetica" charset="0"/>
              <a:ea typeface="ＭＳ Ｐゴシック" charset="-128"/>
              <a:sym typeface="Helvetica" charset="0"/>
            </a:endParaRPr>
          </a:p>
          <a:p>
            <a:pPr marL="0" indent="0">
              <a:buFontTx/>
              <a:buNone/>
            </a:pPr>
            <a:r>
              <a:rPr lang="en-US" altLang="en-US" sz="2400" b="1" dirty="0">
                <a:latin typeface="Helvetica" charset="0"/>
                <a:ea typeface="ＭＳ Ｐゴシック" charset="-128"/>
                <a:sym typeface="Helvetica" charset="0"/>
              </a:rPr>
              <a:t>SOC:</a:t>
            </a:r>
            <a:r>
              <a:rPr lang="en-US" altLang="en-US" sz="2400" dirty="0">
                <a:latin typeface="Helvetica" charset="0"/>
                <a:ea typeface="ＭＳ Ｐゴシック" charset="-128"/>
                <a:sym typeface="Helvetica" charset="0"/>
              </a:rPr>
              <a:t>	Sedimentary OC	    </a:t>
            </a:r>
            <a:r>
              <a:rPr lang="en-US" altLang="en-US" sz="2400" dirty="0" smtClean="0">
                <a:latin typeface="Helvetica" charset="0"/>
                <a:ea typeface="ＭＳ Ｐゴシック" charset="-128"/>
                <a:sym typeface="Helvetica" charset="0"/>
              </a:rPr>
              <a:t>0–1m		150  </a:t>
            </a:r>
            <a:r>
              <a:rPr lang="en-US" altLang="en-US" sz="2400" dirty="0" err="1">
                <a:latin typeface="Helvetica" charset="0"/>
                <a:ea typeface="ＭＳ Ｐゴシック" charset="-128"/>
                <a:sym typeface="Helvetica" charset="0"/>
              </a:rPr>
              <a:t>GtC</a:t>
            </a:r>
            <a:endParaRPr lang="en-US" altLang="en-US" sz="2400" dirty="0">
              <a:latin typeface="Helvetica" charset="0"/>
              <a:ea typeface="ＭＳ Ｐゴシック" charset="-128"/>
              <a:sym typeface="Helvetica" charset="0"/>
            </a:endParaRPr>
          </a:p>
          <a:p>
            <a:pPr marL="0" indent="0">
              <a:buFontTx/>
              <a:buNone/>
            </a:pPr>
            <a:endParaRPr lang="en-US" altLang="en-US" sz="2400" dirty="0">
              <a:latin typeface="Helvetica" charset="0"/>
              <a:ea typeface="ＭＳ Ｐゴシック" charset="-128"/>
              <a:sym typeface="Helvetica" charset="0"/>
            </a:endParaRPr>
          </a:p>
          <a:p>
            <a:pPr marL="0" indent="0"/>
            <a:endParaRPr lang="en-US" altLang="en-US" sz="2400" dirty="0">
              <a:latin typeface="Helvetica" charset="0"/>
              <a:ea typeface="ＭＳ Ｐゴシック" charset="-128"/>
              <a:sym typeface="Helvetica" charset="0"/>
            </a:endParaRPr>
          </a:p>
          <a:p>
            <a:pPr marL="0" indent="0"/>
            <a:endParaRPr lang="en-US" altLang="en-US" sz="2400" dirty="0">
              <a:latin typeface="Helvetica" charset="0"/>
              <a:ea typeface="ＭＳ Ｐゴシック" charset="-128"/>
              <a:sym typeface="Helvetica" charset="0"/>
            </a:endParaRPr>
          </a:p>
          <a:p>
            <a:pPr marL="0" indent="0"/>
            <a:endParaRPr lang="en-US" altLang="en-US" dirty="0">
              <a:ea typeface="ＭＳ Ｐゴシック" charset="-128"/>
            </a:endParaRPr>
          </a:p>
        </p:txBody>
      </p:sp>
      <p:sp>
        <p:nvSpPr>
          <p:cNvPr id="4" name="Title 3"/>
          <p:cNvSpPr>
            <a:spLocks noGrp="1"/>
          </p:cNvSpPr>
          <p:nvPr>
            <p:ph type="title"/>
          </p:nvPr>
        </p:nvSpPr>
        <p:spPr>
          <a:xfrm>
            <a:off x="685800" y="304800"/>
            <a:ext cx="7772400" cy="1066800"/>
          </a:xfrm>
        </p:spPr>
        <p:txBody>
          <a:bodyPr/>
          <a:lstStyle/>
          <a:p>
            <a:r>
              <a:rPr lang="en-US" sz="3600" dirty="0" smtClean="0">
                <a:solidFill>
                  <a:schemeClr val="tx1"/>
                </a:solidFill>
                <a:latin typeface="Helvetica" charset="0"/>
                <a:ea typeface="Helvetica" charset="0"/>
                <a:cs typeface="Helvetica" charset="0"/>
              </a:rPr>
              <a:t>Marine Carbon Reservoirs</a:t>
            </a:r>
            <a:endParaRPr lang="en-US" sz="3600" dirty="0">
              <a:solidFill>
                <a:schemeClr val="tx1"/>
              </a:solidFill>
              <a:latin typeface="Helvetica" charset="0"/>
              <a:ea typeface="Helvetica" charset="0"/>
              <a:cs typeface="Helvetica"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2" descr="P45 2000m conc 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2003425"/>
            <a:ext cx="4257675"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2" name="Picture 3" descr="P45 2000m 14C se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25" y="2109788"/>
            <a:ext cx="424815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 Box 4"/>
          <p:cNvSpPr txBox="1">
            <a:spLocks noChangeArrowheads="1"/>
          </p:cNvSpPr>
          <p:nvPr/>
        </p:nvSpPr>
        <p:spPr bwMode="auto">
          <a:xfrm>
            <a:off x="1066800" y="381000"/>
            <a:ext cx="7315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eaLnBrk="1" hangingPunct="1">
              <a:spcBef>
                <a:spcPct val="50000"/>
              </a:spcBef>
            </a:pPr>
            <a:r>
              <a:rPr lang="en-US" altLang="en-US">
                <a:latin typeface="Arial" charset="0"/>
              </a:rPr>
              <a:t>Deep NE Pacific – </a:t>
            </a:r>
          </a:p>
          <a:p>
            <a:pPr algn="ctr" eaLnBrk="1" hangingPunct="1">
              <a:spcBef>
                <a:spcPct val="50000"/>
              </a:spcBef>
            </a:pPr>
            <a:r>
              <a:rPr lang="en-US" altLang="en-US">
                <a:latin typeface="Arial" charset="0"/>
              </a:rPr>
              <a:t>Sequential Oxidation of a Single Seawater Sample</a:t>
            </a:r>
          </a:p>
        </p:txBody>
      </p:sp>
      <p:sp>
        <p:nvSpPr>
          <p:cNvPr id="61444" name="Rectangle 5"/>
          <p:cNvSpPr>
            <a:spLocks noChangeArrowheads="1"/>
          </p:cNvSpPr>
          <p:nvPr/>
        </p:nvSpPr>
        <p:spPr bwMode="auto">
          <a:xfrm>
            <a:off x="5699125" y="5756275"/>
            <a:ext cx="2760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Beaupr</a:t>
            </a:r>
            <a:r>
              <a:rPr lang="en-US" altLang="ja-JP"/>
              <a:t>é et al 2007</a:t>
            </a:r>
            <a:endParaRPr lang="en-US" altLang="en-US"/>
          </a:p>
        </p:txBody>
      </p:sp>
      <p:sp>
        <p:nvSpPr>
          <p:cNvPr id="61445" name="TextBox 6"/>
          <p:cNvSpPr txBox="1">
            <a:spLocks noChangeArrowheads="1"/>
          </p:cNvSpPr>
          <p:nvPr/>
        </p:nvSpPr>
        <p:spPr bwMode="auto">
          <a:xfrm>
            <a:off x="7315200" y="3429000"/>
            <a:ext cx="19161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10,000 </a:t>
            </a:r>
            <a:r>
              <a:rPr lang="en-US" altLang="en-US" baseline="30000"/>
              <a:t>14</a:t>
            </a:r>
            <a:r>
              <a:rPr lang="en-US" altLang="en-US"/>
              <a:t>C y</a:t>
            </a:r>
          </a:p>
        </p:txBody>
      </p:sp>
      <p:sp>
        <p:nvSpPr>
          <p:cNvPr id="61446" name="TextBox 6"/>
          <p:cNvSpPr txBox="1">
            <a:spLocks noChangeArrowheads="1"/>
          </p:cNvSpPr>
          <p:nvPr/>
        </p:nvSpPr>
        <p:spPr bwMode="auto">
          <a:xfrm>
            <a:off x="5486400" y="2362200"/>
            <a:ext cx="1749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6,500 </a:t>
            </a:r>
            <a:r>
              <a:rPr lang="en-US" altLang="en-US" baseline="30000"/>
              <a:t>14</a:t>
            </a:r>
            <a:r>
              <a:rPr lang="en-US" altLang="en-US"/>
              <a:t>C y</a:t>
            </a:r>
          </a:p>
        </p:txBody>
      </p:sp>
      <p:sp>
        <p:nvSpPr>
          <p:cNvPr id="61447" name="TextBox 1"/>
          <p:cNvSpPr txBox="1">
            <a:spLocks noChangeArrowheads="1"/>
          </p:cNvSpPr>
          <p:nvPr/>
        </p:nvSpPr>
        <p:spPr bwMode="auto">
          <a:xfrm>
            <a:off x="152400" y="5791200"/>
            <a:ext cx="543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solidFill>
                  <a:schemeClr val="tx2"/>
                </a:solidFill>
              </a:rPr>
              <a:t>DOC is a mixture of young and old OC</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28600" y="213360"/>
            <a:ext cx="8686799" cy="929640"/>
          </a:xfrm>
          <a:prstGeom prst="rect">
            <a:avLst/>
          </a:prstGeom>
        </p:spPr>
        <p:txBody>
          <a:bodyPr/>
          <a:lstStyle>
            <a:lvl1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2pPr>
            <a:lvl3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3pPr>
            <a:lvl4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4pPr>
            <a:lvl5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5pPr>
            <a:lvl6pPr marL="4572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6pPr>
            <a:lvl7pPr marL="9144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7pPr>
            <a:lvl8pPr marL="13716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8pPr>
            <a:lvl9pPr marL="18288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9pPr>
          </a:lstStyle>
          <a:p>
            <a:pPr eaLnBrk="1" hangingPunct="1">
              <a:defRPr/>
            </a:pPr>
            <a:r>
              <a:rPr lang="en-US" sz="3600" kern="0" dirty="0">
                <a:solidFill>
                  <a:schemeClr val="tx1"/>
                </a:solidFill>
                <a:effectLst/>
                <a:latin typeface="Helvetica" charset="0"/>
                <a:ea typeface="Helvetica" charset="0"/>
                <a:cs typeface="Helvetica" charset="0"/>
              </a:rPr>
              <a:t>Published DO</a:t>
            </a:r>
            <a:r>
              <a:rPr lang="en-US" sz="3600" kern="0" baseline="30000" dirty="0">
                <a:solidFill>
                  <a:schemeClr val="tx1"/>
                </a:solidFill>
                <a:effectLst/>
                <a:latin typeface="Helvetica" charset="0"/>
                <a:ea typeface="Helvetica" charset="0"/>
                <a:cs typeface="Helvetica" charset="0"/>
              </a:rPr>
              <a:t>14</a:t>
            </a:r>
            <a:r>
              <a:rPr lang="en-US" sz="3600" kern="0" dirty="0">
                <a:solidFill>
                  <a:schemeClr val="tx1"/>
                </a:solidFill>
                <a:effectLst/>
                <a:latin typeface="Helvetica" charset="0"/>
                <a:ea typeface="Helvetica" charset="0"/>
                <a:cs typeface="Helvetica" charset="0"/>
              </a:rPr>
              <a:t>C stations before 2012</a:t>
            </a:r>
            <a:endParaRPr lang="en-US" sz="3600" kern="0" dirty="0">
              <a:solidFill>
                <a:schemeClr val="tx1"/>
              </a:solidFill>
              <a:effectLst/>
              <a:latin typeface="Helvetica" charset="0"/>
              <a:ea typeface="Helvetica" charset="0"/>
              <a:cs typeface="Helvetica" charset="0"/>
            </a:endParaRPr>
          </a:p>
        </p:txBody>
      </p:sp>
      <p:pic>
        <p:nvPicPr>
          <p:cNvPr id="9" name="Picture 1.png" descr="Picture 1.png"/>
          <p:cNvPicPr/>
          <p:nvPr/>
        </p:nvPicPr>
        <p:blipFill>
          <a:blip r:embed="rId2">
            <a:extLst/>
          </a:blip>
          <a:stretch>
            <a:fillRect/>
          </a:stretch>
        </p:blipFill>
        <p:spPr>
          <a:xfrm>
            <a:off x="617728" y="995680"/>
            <a:ext cx="7936992" cy="4409440"/>
          </a:xfrm>
          <a:prstGeom prst="rect">
            <a:avLst/>
          </a:prstGeom>
          <a:ln w="12700">
            <a:miter lim="400000"/>
          </a:ln>
        </p:spPr>
      </p:pic>
    </p:spTree>
    <p:extLst>
      <p:ext uri="{BB962C8B-B14F-4D97-AF65-F5344CB8AC3E}">
        <p14:creationId xmlns:p14="http://schemas.microsoft.com/office/powerpoint/2010/main" val="1722382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42207" y="213360"/>
            <a:ext cx="7894320" cy="782320"/>
          </a:xfrm>
          <a:prstGeom prst="rect">
            <a:avLst/>
          </a:prstGeom>
        </p:spPr>
        <p:txBody>
          <a:bodyPr/>
          <a:lstStyle>
            <a:lvl1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2pPr>
            <a:lvl3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3pPr>
            <a:lvl4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4pPr>
            <a:lvl5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5pPr>
            <a:lvl6pPr marL="4572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6pPr>
            <a:lvl7pPr marL="9144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7pPr>
            <a:lvl8pPr marL="13716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8pPr>
            <a:lvl9pPr marL="18288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9pPr>
          </a:lstStyle>
          <a:p>
            <a:pPr eaLnBrk="1" hangingPunct="1">
              <a:defRPr/>
            </a:pPr>
            <a:r>
              <a:rPr lang="en-US" sz="3600" kern="0" dirty="0">
                <a:solidFill>
                  <a:schemeClr val="tx1"/>
                </a:solidFill>
                <a:effectLst/>
                <a:latin typeface="Helvetica" charset="0"/>
                <a:ea typeface="Helvetica" charset="0"/>
                <a:cs typeface="Helvetica" charset="0"/>
              </a:rPr>
              <a:t>Current DO</a:t>
            </a:r>
            <a:r>
              <a:rPr lang="en-US" sz="3600" kern="0" baseline="30000" dirty="0">
                <a:solidFill>
                  <a:schemeClr val="tx1"/>
                </a:solidFill>
                <a:effectLst/>
                <a:latin typeface="Helvetica" charset="0"/>
                <a:ea typeface="Helvetica" charset="0"/>
                <a:cs typeface="Helvetica" charset="0"/>
              </a:rPr>
              <a:t>14</a:t>
            </a:r>
            <a:r>
              <a:rPr lang="en-US" sz="3600" kern="0" dirty="0">
                <a:solidFill>
                  <a:schemeClr val="tx1"/>
                </a:solidFill>
                <a:effectLst/>
                <a:latin typeface="Helvetica" charset="0"/>
                <a:ea typeface="Helvetica" charset="0"/>
                <a:cs typeface="Helvetica" charset="0"/>
              </a:rPr>
              <a:t>C stations </a:t>
            </a:r>
            <a:r>
              <a:rPr lang="en-US" sz="3600" kern="0" dirty="0">
                <a:solidFill>
                  <a:schemeClr val="tx1"/>
                </a:solidFill>
                <a:effectLst/>
                <a:latin typeface="Helvetica" charset="0"/>
                <a:ea typeface="Helvetica" charset="0"/>
                <a:cs typeface="Helvetica" charset="0"/>
              </a:rPr>
              <a:t>+</a:t>
            </a:r>
            <a:r>
              <a:rPr lang="en-US" sz="3600" kern="0" dirty="0">
                <a:solidFill>
                  <a:schemeClr val="tx1"/>
                </a:solidFill>
                <a:effectLst/>
                <a:latin typeface="Helvetica" charset="0"/>
                <a:ea typeface="Helvetica" charset="0"/>
                <a:cs typeface="Helvetica" charset="0"/>
              </a:rPr>
              <a:t> emerging data</a:t>
            </a:r>
            <a:endParaRPr lang="en-US" sz="3600" kern="0" dirty="0">
              <a:solidFill>
                <a:schemeClr val="tx1"/>
              </a:solidFill>
              <a:effectLst/>
              <a:latin typeface="Helvetica" charset="0"/>
              <a:ea typeface="Helvetica" charset="0"/>
              <a:cs typeface="Helvetica" charset="0"/>
            </a:endParaRPr>
          </a:p>
        </p:txBody>
      </p:sp>
      <p:pic>
        <p:nvPicPr>
          <p:cNvPr id="9" name="Picture 1.png" descr="Picture 1.png"/>
          <p:cNvPicPr/>
          <p:nvPr/>
        </p:nvPicPr>
        <p:blipFill>
          <a:blip r:embed="rId2">
            <a:extLst/>
          </a:blip>
          <a:stretch>
            <a:fillRect/>
          </a:stretch>
        </p:blipFill>
        <p:spPr>
          <a:xfrm>
            <a:off x="617728" y="995680"/>
            <a:ext cx="7936992" cy="4409440"/>
          </a:xfrm>
          <a:prstGeom prst="rect">
            <a:avLst/>
          </a:prstGeom>
          <a:ln w="12700">
            <a:miter lim="400000"/>
          </a:ln>
        </p:spPr>
      </p:pic>
      <p:sp>
        <p:nvSpPr>
          <p:cNvPr id="5" name="Shape 85"/>
          <p:cNvSpPr/>
          <p:nvPr/>
        </p:nvSpPr>
        <p:spPr>
          <a:xfrm>
            <a:off x="4316957" y="3878931"/>
            <a:ext cx="291360" cy="293478"/>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p>
            <a:pPr lvl="0">
              <a:defRPr sz="1800"/>
            </a:pPr>
            <a:r>
              <a:rPr sz="1307">
                <a:solidFill>
                  <a:srgbClr val="FF0000"/>
                </a:solidFill>
              </a:rPr>
              <a:t>P6</a:t>
            </a:r>
            <a:endParaRPr sz="1307" i="1" dirty="0">
              <a:solidFill>
                <a:srgbClr val="FF0000"/>
              </a:solidFill>
            </a:endParaRPr>
          </a:p>
        </p:txBody>
      </p:sp>
      <p:sp>
        <p:nvSpPr>
          <p:cNvPr id="6" name="Shape 86"/>
          <p:cNvSpPr/>
          <p:nvPr/>
        </p:nvSpPr>
        <p:spPr>
          <a:xfrm>
            <a:off x="6945299" y="3928178"/>
            <a:ext cx="384334" cy="293478"/>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p>
            <a:pPr lvl="0">
              <a:defRPr sz="1800"/>
            </a:pPr>
            <a:r>
              <a:rPr sz="1307">
                <a:solidFill>
                  <a:srgbClr val="FF0000"/>
                </a:solidFill>
              </a:rPr>
              <a:t>A10</a:t>
            </a:r>
            <a:endParaRPr sz="1307" i="1">
              <a:solidFill>
                <a:srgbClr val="FF0000"/>
              </a:solidFill>
            </a:endParaRPr>
          </a:p>
        </p:txBody>
      </p:sp>
      <p:sp>
        <p:nvSpPr>
          <p:cNvPr id="7" name="Shape 87"/>
          <p:cNvSpPr/>
          <p:nvPr/>
        </p:nvSpPr>
        <p:spPr>
          <a:xfrm>
            <a:off x="6049140" y="2776073"/>
            <a:ext cx="561242" cy="293478"/>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p>
            <a:pPr lvl="0">
              <a:defRPr sz="1800"/>
            </a:pPr>
            <a:r>
              <a:rPr lang="en-US" sz="1307">
                <a:solidFill>
                  <a:srgbClr val="FF0000"/>
                </a:solidFill>
              </a:rPr>
              <a:t>    </a:t>
            </a:r>
            <a:r>
              <a:rPr sz="1307">
                <a:solidFill>
                  <a:srgbClr val="FF0000"/>
                </a:solidFill>
              </a:rPr>
              <a:t>A22</a:t>
            </a:r>
            <a:endParaRPr sz="1307" i="1">
              <a:solidFill>
                <a:srgbClr val="FF0000"/>
              </a:solidFill>
            </a:endParaRPr>
          </a:p>
        </p:txBody>
      </p:sp>
      <p:sp>
        <p:nvSpPr>
          <p:cNvPr id="8" name="Shape 88"/>
          <p:cNvSpPr/>
          <p:nvPr/>
        </p:nvSpPr>
        <p:spPr>
          <a:xfrm>
            <a:off x="4714240" y="362712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dirty="0"/>
              <a:t>+</a:t>
            </a:r>
          </a:p>
        </p:txBody>
      </p:sp>
      <p:sp>
        <p:nvSpPr>
          <p:cNvPr id="10" name="Shape 89"/>
          <p:cNvSpPr/>
          <p:nvPr/>
        </p:nvSpPr>
        <p:spPr>
          <a:xfrm>
            <a:off x="5571798" y="362712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11" name="Shape 91"/>
          <p:cNvSpPr/>
          <p:nvPr/>
        </p:nvSpPr>
        <p:spPr>
          <a:xfrm>
            <a:off x="6780608" y="362712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dirty="0"/>
              <a:t>+</a:t>
            </a:r>
          </a:p>
        </p:txBody>
      </p:sp>
      <p:sp>
        <p:nvSpPr>
          <p:cNvPr id="12" name="Shape 92"/>
          <p:cNvSpPr/>
          <p:nvPr/>
        </p:nvSpPr>
        <p:spPr>
          <a:xfrm>
            <a:off x="5742189" y="362712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dirty="0"/>
              <a:t>+</a:t>
            </a:r>
          </a:p>
        </p:txBody>
      </p:sp>
      <p:sp>
        <p:nvSpPr>
          <p:cNvPr id="13" name="Shape 93"/>
          <p:cNvSpPr/>
          <p:nvPr/>
        </p:nvSpPr>
        <p:spPr>
          <a:xfrm>
            <a:off x="6965816" y="362712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14" name="Shape 94"/>
          <p:cNvSpPr/>
          <p:nvPr/>
        </p:nvSpPr>
        <p:spPr>
          <a:xfrm>
            <a:off x="6044511" y="2324593"/>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dirty="0"/>
              <a:t>+</a:t>
            </a:r>
          </a:p>
        </p:txBody>
      </p:sp>
      <p:sp>
        <p:nvSpPr>
          <p:cNvPr id="15" name="Shape 95"/>
          <p:cNvSpPr/>
          <p:nvPr/>
        </p:nvSpPr>
        <p:spPr>
          <a:xfrm>
            <a:off x="7211772" y="362712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16" name="Shape 96"/>
          <p:cNvSpPr/>
          <p:nvPr/>
        </p:nvSpPr>
        <p:spPr>
          <a:xfrm>
            <a:off x="5819236" y="362712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17" name="Shape 97"/>
          <p:cNvSpPr/>
          <p:nvPr/>
        </p:nvSpPr>
        <p:spPr>
          <a:xfrm>
            <a:off x="5869613" y="362712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18" name="Shape 98"/>
          <p:cNvSpPr/>
          <p:nvPr/>
        </p:nvSpPr>
        <p:spPr>
          <a:xfrm>
            <a:off x="6065520" y="256032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19" name="Shape 99"/>
          <p:cNvSpPr/>
          <p:nvPr/>
        </p:nvSpPr>
        <p:spPr>
          <a:xfrm>
            <a:off x="6065520" y="2777983"/>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dirty="0"/>
              <a:t>+</a:t>
            </a:r>
          </a:p>
        </p:txBody>
      </p:sp>
      <p:sp>
        <p:nvSpPr>
          <p:cNvPr id="20" name="Shape 100"/>
          <p:cNvSpPr/>
          <p:nvPr/>
        </p:nvSpPr>
        <p:spPr>
          <a:xfrm>
            <a:off x="6136082" y="2693528"/>
            <a:ext cx="86240"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endParaRPr sz="1680"/>
          </a:p>
        </p:txBody>
      </p:sp>
      <p:sp>
        <p:nvSpPr>
          <p:cNvPr id="21" name="Shape 101"/>
          <p:cNvSpPr/>
          <p:nvPr/>
        </p:nvSpPr>
        <p:spPr>
          <a:xfrm>
            <a:off x="6136082" y="2915778"/>
            <a:ext cx="30418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    </a:t>
            </a:r>
          </a:p>
        </p:txBody>
      </p:sp>
      <p:sp>
        <p:nvSpPr>
          <p:cNvPr id="22" name="Shape 102"/>
          <p:cNvSpPr/>
          <p:nvPr/>
        </p:nvSpPr>
        <p:spPr>
          <a:xfrm>
            <a:off x="6136082" y="2354226"/>
            <a:ext cx="86240"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endParaRPr sz="1680"/>
          </a:p>
        </p:txBody>
      </p:sp>
      <p:sp>
        <p:nvSpPr>
          <p:cNvPr id="23" name="Shape 103"/>
          <p:cNvSpPr/>
          <p:nvPr/>
        </p:nvSpPr>
        <p:spPr>
          <a:xfrm>
            <a:off x="7056197" y="1483006"/>
            <a:ext cx="86240"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endParaRPr sz="1680"/>
          </a:p>
        </p:txBody>
      </p:sp>
      <p:sp>
        <p:nvSpPr>
          <p:cNvPr id="24" name="Shape 104"/>
          <p:cNvSpPr/>
          <p:nvPr/>
        </p:nvSpPr>
        <p:spPr>
          <a:xfrm>
            <a:off x="6651702" y="1420776"/>
            <a:ext cx="386715" cy="350865"/>
          </a:xfrm>
          <a:prstGeom prst="rect">
            <a:avLst/>
          </a:prstGeom>
          <a:ln w="12700">
            <a:miter lim="400000"/>
          </a:ln>
          <a:extLst>
            <a:ext uri="{C572A759-6A51-4108-AA02-DFA0A04FC94B}">
              <ma14:wrappingTextBoxFlag xmlns:ma14="http://schemas.microsoft.com/office/mac/drawingml/2011/main" val="1"/>
            </a:ext>
          </a:extLst>
        </p:spPr>
        <p:txBody>
          <a:bodyPr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25" name="Shape 105"/>
          <p:cNvSpPr/>
          <p:nvPr/>
        </p:nvSpPr>
        <p:spPr>
          <a:xfrm>
            <a:off x="4397254" y="1604242"/>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26" name="Shape 106"/>
          <p:cNvSpPr/>
          <p:nvPr/>
        </p:nvSpPr>
        <p:spPr>
          <a:xfrm>
            <a:off x="4411422" y="145041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27" name="Shape 107"/>
          <p:cNvSpPr/>
          <p:nvPr/>
        </p:nvSpPr>
        <p:spPr>
          <a:xfrm>
            <a:off x="4659509" y="1679806"/>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28" name="Shape 108"/>
          <p:cNvSpPr/>
          <p:nvPr/>
        </p:nvSpPr>
        <p:spPr>
          <a:xfrm>
            <a:off x="4099439" y="1614613"/>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dirty="0"/>
              <a:t>+</a:t>
            </a:r>
          </a:p>
        </p:txBody>
      </p:sp>
      <p:sp>
        <p:nvSpPr>
          <p:cNvPr id="29" name="Shape 110"/>
          <p:cNvSpPr/>
          <p:nvPr/>
        </p:nvSpPr>
        <p:spPr>
          <a:xfrm>
            <a:off x="7006551" y="1470983"/>
            <a:ext cx="494942" cy="293478"/>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p>
            <a:pPr lvl="0">
              <a:defRPr sz="1800"/>
            </a:pPr>
            <a:r>
              <a:rPr sz="1307" dirty="0">
                <a:solidFill>
                  <a:srgbClr val="FF0000"/>
                </a:solidFill>
              </a:rPr>
              <a:t>Ode</a:t>
            </a:r>
            <a:r>
              <a:rPr lang="en-US" sz="1307" dirty="0">
                <a:solidFill>
                  <a:srgbClr val="FF0000"/>
                </a:solidFill>
              </a:rPr>
              <a:t>n</a:t>
            </a:r>
            <a:endParaRPr sz="1307" i="1" dirty="0">
              <a:solidFill>
                <a:srgbClr val="FF0000"/>
              </a:solidFill>
            </a:endParaRPr>
          </a:p>
        </p:txBody>
      </p:sp>
      <p:sp>
        <p:nvSpPr>
          <p:cNvPr id="30" name="Shape 111"/>
          <p:cNvSpPr/>
          <p:nvPr/>
        </p:nvSpPr>
        <p:spPr>
          <a:xfrm>
            <a:off x="3643278" y="1522856"/>
            <a:ext cx="514178" cy="293478"/>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p>
            <a:pPr lvl="0">
              <a:defRPr sz="1800"/>
            </a:pPr>
            <a:r>
              <a:rPr sz="1307">
                <a:solidFill>
                  <a:srgbClr val="FF0000"/>
                </a:solidFill>
              </a:rPr>
              <a:t>Healy</a:t>
            </a:r>
            <a:endParaRPr sz="1307" i="1">
              <a:solidFill>
                <a:srgbClr val="FF0000"/>
              </a:solidFill>
            </a:endParaRPr>
          </a:p>
        </p:txBody>
      </p:sp>
      <p:sp>
        <p:nvSpPr>
          <p:cNvPr id="31" name="Shape 112"/>
          <p:cNvSpPr/>
          <p:nvPr/>
        </p:nvSpPr>
        <p:spPr>
          <a:xfrm>
            <a:off x="3698741" y="2585366"/>
            <a:ext cx="490132" cy="322076"/>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600"/>
            </a:lvl1pPr>
          </a:lstStyle>
          <a:p>
            <a:pPr lvl="0">
              <a:defRPr sz="1800"/>
            </a:pPr>
            <a:r>
              <a:rPr sz="1493"/>
              <a:t>NCP</a:t>
            </a:r>
          </a:p>
        </p:txBody>
      </p:sp>
      <p:sp>
        <p:nvSpPr>
          <p:cNvPr id="32" name="Shape 113"/>
          <p:cNvSpPr/>
          <p:nvPr/>
        </p:nvSpPr>
        <p:spPr>
          <a:xfrm>
            <a:off x="3473369" y="4254161"/>
            <a:ext cx="882868" cy="322076"/>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600"/>
            </a:lvl1pPr>
          </a:lstStyle>
          <a:p>
            <a:pPr lvl="0">
              <a:defRPr sz="1800"/>
            </a:pPr>
            <a:r>
              <a:rPr sz="1493"/>
              <a:t>S. </a:t>
            </a:r>
            <a:r>
              <a:rPr sz="1493" dirty="0"/>
              <a:t>Ocean</a:t>
            </a:r>
          </a:p>
        </p:txBody>
      </p:sp>
      <p:sp>
        <p:nvSpPr>
          <p:cNvPr id="33" name="Shape 114"/>
          <p:cNvSpPr/>
          <p:nvPr/>
        </p:nvSpPr>
        <p:spPr>
          <a:xfrm>
            <a:off x="6127192" y="2566104"/>
            <a:ext cx="660050" cy="322076"/>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600"/>
            </a:lvl1pPr>
          </a:lstStyle>
          <a:p>
            <a:pPr lvl="0">
              <a:defRPr sz="1800"/>
            </a:pPr>
            <a:r>
              <a:rPr sz="1493"/>
              <a:t>S. Sea</a:t>
            </a:r>
          </a:p>
        </p:txBody>
      </p:sp>
      <p:sp>
        <p:nvSpPr>
          <p:cNvPr id="34" name="Shape 116"/>
          <p:cNvSpPr/>
          <p:nvPr/>
        </p:nvSpPr>
        <p:spPr>
          <a:xfrm>
            <a:off x="4579118" y="2645758"/>
            <a:ext cx="584710" cy="322076"/>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600"/>
            </a:lvl1pPr>
          </a:lstStyle>
          <a:p>
            <a:pPr lvl="0">
              <a:defRPr sz="1800"/>
            </a:pPr>
            <a:r>
              <a:rPr sz="1493"/>
              <a:t>Stn M</a:t>
            </a:r>
          </a:p>
        </p:txBody>
      </p:sp>
      <p:sp>
        <p:nvSpPr>
          <p:cNvPr id="35" name="Shape 118"/>
          <p:cNvSpPr/>
          <p:nvPr/>
        </p:nvSpPr>
        <p:spPr>
          <a:xfrm>
            <a:off x="4412905" y="1558572"/>
            <a:ext cx="153640" cy="1536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28575">
            <a:solidFill/>
            <a:round/>
          </a:ln>
          <a:effectLst>
            <a:outerShdw blurRad="38100" dist="23000" dir="5400000" rotWithShape="0">
              <a:srgbClr val="808080">
                <a:alpha val="34999"/>
              </a:srgbClr>
            </a:outerShdw>
          </a:effectLst>
        </p:spPr>
        <p:txBody>
          <a:bodyPr lIns="0" tIns="0" rIns="0" bIns="0" anchor="ctr"/>
          <a:lstStyle/>
          <a:p>
            <a:pPr lvl="0" algn="ctr">
              <a:defRPr sz="1800">
                <a:solidFill>
                  <a:srgbClr val="FFFFFF"/>
                </a:solidFill>
              </a:defRPr>
            </a:pPr>
            <a:endParaRPr sz="1680"/>
          </a:p>
        </p:txBody>
      </p:sp>
      <p:sp>
        <p:nvSpPr>
          <p:cNvPr id="36" name="Shape 94"/>
          <p:cNvSpPr/>
          <p:nvPr/>
        </p:nvSpPr>
        <p:spPr>
          <a:xfrm>
            <a:off x="6819357" y="1913424"/>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37" name="Shape 87"/>
          <p:cNvSpPr/>
          <p:nvPr/>
        </p:nvSpPr>
        <p:spPr>
          <a:xfrm>
            <a:off x="6251663" y="2088858"/>
            <a:ext cx="729557" cy="293478"/>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p>
            <a:pPr lvl="0">
              <a:defRPr sz="1800"/>
            </a:pPr>
            <a:r>
              <a:rPr lang="en-US" sz="1307" dirty="0">
                <a:solidFill>
                  <a:srgbClr val="FF0000"/>
                </a:solidFill>
              </a:rPr>
              <a:t>    </a:t>
            </a:r>
            <a:r>
              <a:rPr sz="1307" dirty="0">
                <a:solidFill>
                  <a:srgbClr val="FF0000"/>
                </a:solidFill>
              </a:rPr>
              <a:t>A</a:t>
            </a:r>
            <a:r>
              <a:rPr lang="en-US" sz="1307" dirty="0">
                <a:solidFill>
                  <a:srgbClr val="FF0000"/>
                </a:solidFill>
              </a:rPr>
              <a:t>16N </a:t>
            </a:r>
          </a:p>
        </p:txBody>
      </p:sp>
      <p:sp>
        <p:nvSpPr>
          <p:cNvPr id="43" name="TextBox 42"/>
          <p:cNvSpPr txBox="1"/>
          <p:nvPr/>
        </p:nvSpPr>
        <p:spPr>
          <a:xfrm>
            <a:off x="2156691" y="3492008"/>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44" name="TextBox 43"/>
          <p:cNvSpPr txBox="1"/>
          <p:nvPr/>
        </p:nvSpPr>
        <p:spPr>
          <a:xfrm>
            <a:off x="2150765" y="3978554"/>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45" name="Shape 113"/>
          <p:cNvSpPr/>
          <p:nvPr/>
        </p:nvSpPr>
        <p:spPr>
          <a:xfrm>
            <a:off x="2283974" y="3397501"/>
            <a:ext cx="440440" cy="293478"/>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600"/>
            </a:lvl1pPr>
          </a:lstStyle>
          <a:p>
            <a:pPr lvl="0">
              <a:defRPr sz="1800"/>
            </a:pPr>
            <a:r>
              <a:rPr lang="en-US" sz="1307" dirty="0" smtClean="0">
                <a:solidFill>
                  <a:srgbClr val="0000FF"/>
                </a:solidFill>
              </a:rPr>
              <a:t>I09N</a:t>
            </a:r>
            <a:endParaRPr sz="1307" dirty="0">
              <a:solidFill>
                <a:srgbClr val="0000FF"/>
              </a:solidFill>
            </a:endParaRPr>
          </a:p>
        </p:txBody>
      </p:sp>
      <p:sp>
        <p:nvSpPr>
          <p:cNvPr id="46" name="Shape 113"/>
          <p:cNvSpPr/>
          <p:nvPr/>
        </p:nvSpPr>
        <p:spPr>
          <a:xfrm>
            <a:off x="2276107" y="3918887"/>
            <a:ext cx="430822" cy="293478"/>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600"/>
            </a:lvl1pPr>
          </a:lstStyle>
          <a:p>
            <a:pPr lvl="0">
              <a:defRPr sz="1800"/>
            </a:pPr>
            <a:r>
              <a:rPr lang="en-US" sz="1307">
                <a:solidFill>
                  <a:srgbClr val="0000FF"/>
                </a:solidFill>
              </a:rPr>
              <a:t>I08S</a:t>
            </a:r>
            <a:endParaRPr sz="1307">
              <a:solidFill>
                <a:srgbClr val="0000FF"/>
              </a:solidFill>
            </a:endParaRPr>
          </a:p>
        </p:txBody>
      </p:sp>
      <p:sp>
        <p:nvSpPr>
          <p:cNvPr id="47" name="Shape 113"/>
          <p:cNvSpPr/>
          <p:nvPr/>
        </p:nvSpPr>
        <p:spPr>
          <a:xfrm>
            <a:off x="3854511" y="2967293"/>
            <a:ext cx="506162" cy="293478"/>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600"/>
            </a:lvl1pPr>
          </a:lstStyle>
          <a:p>
            <a:pPr lvl="0">
              <a:defRPr sz="1800"/>
            </a:pPr>
            <a:r>
              <a:rPr lang="en-US" sz="1307">
                <a:solidFill>
                  <a:srgbClr val="0432FF"/>
                </a:solidFill>
              </a:rPr>
              <a:t>P16N</a:t>
            </a:r>
            <a:endParaRPr lang="en-US" sz="1307" dirty="0">
              <a:solidFill>
                <a:srgbClr val="0432FF"/>
              </a:solidFill>
            </a:endParaRPr>
          </a:p>
        </p:txBody>
      </p:sp>
      <p:sp>
        <p:nvSpPr>
          <p:cNvPr id="48" name="Shape 94"/>
          <p:cNvSpPr/>
          <p:nvPr/>
        </p:nvSpPr>
        <p:spPr>
          <a:xfrm>
            <a:off x="6819357" y="220472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dirty="0"/>
              <a:t>+</a:t>
            </a:r>
          </a:p>
        </p:txBody>
      </p:sp>
      <p:sp>
        <p:nvSpPr>
          <p:cNvPr id="49" name="Shape 94"/>
          <p:cNvSpPr/>
          <p:nvPr/>
        </p:nvSpPr>
        <p:spPr>
          <a:xfrm>
            <a:off x="6834400" y="2492165"/>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a:t>+</a:t>
            </a:r>
          </a:p>
        </p:txBody>
      </p:sp>
      <p:sp>
        <p:nvSpPr>
          <p:cNvPr id="54" name="TextBox 53"/>
          <p:cNvSpPr txBox="1"/>
          <p:nvPr/>
        </p:nvSpPr>
        <p:spPr>
          <a:xfrm>
            <a:off x="5162772" y="2659963"/>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55" name="TextBox 54"/>
          <p:cNvSpPr txBox="1"/>
          <p:nvPr/>
        </p:nvSpPr>
        <p:spPr>
          <a:xfrm>
            <a:off x="5162772" y="3139707"/>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56" name="TextBox 55"/>
          <p:cNvSpPr txBox="1"/>
          <p:nvPr/>
        </p:nvSpPr>
        <p:spPr>
          <a:xfrm>
            <a:off x="5162772" y="3379579"/>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57" name="TextBox 56"/>
          <p:cNvSpPr txBox="1"/>
          <p:nvPr/>
        </p:nvSpPr>
        <p:spPr>
          <a:xfrm>
            <a:off x="5162772" y="3859324"/>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a:solidFill>
                  <a:srgbClr val="0000FF"/>
                </a:solidFill>
                <a:sym typeface="Helvetica"/>
              </a:rPr>
              <a:t>x</a:t>
            </a:r>
            <a:endParaRPr lang="en-US" sz="1867">
              <a:solidFill>
                <a:srgbClr val="000000"/>
              </a:solidFill>
              <a:latin typeface="Calibri"/>
              <a:ea typeface="Calibri"/>
              <a:cs typeface="Calibri"/>
              <a:sym typeface="Calibri"/>
            </a:endParaRPr>
          </a:p>
        </p:txBody>
      </p:sp>
      <p:sp>
        <p:nvSpPr>
          <p:cNvPr id="58" name="TextBox 57"/>
          <p:cNvSpPr txBox="1"/>
          <p:nvPr/>
        </p:nvSpPr>
        <p:spPr>
          <a:xfrm>
            <a:off x="5162772" y="4099196"/>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a:solidFill>
                  <a:srgbClr val="0000FF"/>
                </a:solidFill>
                <a:sym typeface="Helvetica"/>
              </a:rPr>
              <a:t>x</a:t>
            </a:r>
            <a:endParaRPr lang="en-US" sz="1867">
              <a:solidFill>
                <a:srgbClr val="000000"/>
              </a:solidFill>
              <a:latin typeface="Calibri"/>
              <a:ea typeface="Calibri"/>
              <a:cs typeface="Calibri"/>
              <a:sym typeface="Calibri"/>
            </a:endParaRPr>
          </a:p>
        </p:txBody>
      </p:sp>
      <p:sp>
        <p:nvSpPr>
          <p:cNvPr id="59" name="TextBox 58"/>
          <p:cNvSpPr txBox="1"/>
          <p:nvPr/>
        </p:nvSpPr>
        <p:spPr>
          <a:xfrm>
            <a:off x="5162772" y="3619452"/>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a:solidFill>
                  <a:srgbClr val="0000FF"/>
                </a:solidFill>
                <a:sym typeface="Helvetica"/>
              </a:rPr>
              <a:t>x</a:t>
            </a:r>
            <a:endParaRPr lang="en-US" sz="1867">
              <a:solidFill>
                <a:srgbClr val="000000"/>
              </a:solidFill>
              <a:latin typeface="Calibri"/>
              <a:ea typeface="Calibri"/>
              <a:cs typeface="Calibri"/>
              <a:sym typeface="Calibri"/>
            </a:endParaRPr>
          </a:p>
        </p:txBody>
      </p:sp>
      <p:sp>
        <p:nvSpPr>
          <p:cNvPr id="60" name="TextBox 59"/>
          <p:cNvSpPr txBox="1"/>
          <p:nvPr/>
        </p:nvSpPr>
        <p:spPr>
          <a:xfrm>
            <a:off x="5162772" y="4339067"/>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a:solidFill>
                  <a:srgbClr val="0000FF"/>
                </a:solidFill>
                <a:sym typeface="Helvetica"/>
              </a:rPr>
              <a:t>x</a:t>
            </a:r>
            <a:endParaRPr lang="en-US" sz="1867">
              <a:solidFill>
                <a:srgbClr val="000000"/>
              </a:solidFill>
              <a:latin typeface="Calibri"/>
              <a:ea typeface="Calibri"/>
              <a:cs typeface="Calibri"/>
              <a:sym typeface="Calibri"/>
            </a:endParaRPr>
          </a:p>
        </p:txBody>
      </p:sp>
      <p:sp>
        <p:nvSpPr>
          <p:cNvPr id="61" name="TextBox 60"/>
          <p:cNvSpPr txBox="1"/>
          <p:nvPr/>
        </p:nvSpPr>
        <p:spPr>
          <a:xfrm>
            <a:off x="5162772" y="2899835"/>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62" name="Shape 113"/>
          <p:cNvSpPr/>
          <p:nvPr/>
        </p:nvSpPr>
        <p:spPr>
          <a:xfrm flipH="1">
            <a:off x="5375894" y="4071808"/>
            <a:ext cx="772626" cy="293478"/>
          </a:xfrm>
          <a:prstGeom prst="rect">
            <a:avLst/>
          </a:prstGeom>
          <a:ln w="12700">
            <a:miter lim="400000"/>
          </a:ln>
          <a:extLst>
            <a:ext uri="{C572A759-6A51-4108-AA02-DFA0A04FC94B}">
              <ma14:wrappingTextBoxFlag xmlns:ma14="http://schemas.microsoft.com/office/mac/drawingml/2011/main" val="1"/>
            </a:ext>
          </a:extLst>
        </p:spPr>
        <p:txBody>
          <a:bodyPr wrap="square" lIns="42671" rIns="42671">
            <a:spAutoFit/>
          </a:bodyPr>
          <a:lstStyle>
            <a:lvl1pPr>
              <a:defRPr sz="1600"/>
            </a:lvl1pPr>
          </a:lstStyle>
          <a:p>
            <a:pPr lvl="0">
              <a:defRPr sz="1800"/>
            </a:pPr>
            <a:r>
              <a:rPr lang="en-US" sz="1307" dirty="0">
                <a:solidFill>
                  <a:srgbClr val="0000FF"/>
                </a:solidFill>
              </a:rPr>
              <a:t>P18</a:t>
            </a:r>
            <a:endParaRPr lang="en-US" sz="1307" dirty="0">
              <a:solidFill>
                <a:srgbClr val="0000FF"/>
              </a:solidFill>
            </a:endParaRPr>
          </a:p>
        </p:txBody>
      </p:sp>
      <p:sp>
        <p:nvSpPr>
          <p:cNvPr id="63" name="Shape 88"/>
          <p:cNvSpPr/>
          <p:nvPr/>
        </p:nvSpPr>
        <p:spPr>
          <a:xfrm>
            <a:off x="5217819" y="3627120"/>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dirty="0"/>
              <a:t>+</a:t>
            </a:r>
          </a:p>
        </p:txBody>
      </p:sp>
      <p:sp>
        <p:nvSpPr>
          <p:cNvPr id="64" name="Shape 118"/>
          <p:cNvSpPr/>
          <p:nvPr/>
        </p:nvSpPr>
        <p:spPr>
          <a:xfrm flipH="1">
            <a:off x="3636061" y="2264461"/>
            <a:ext cx="153619" cy="1536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28575">
            <a:solidFill/>
            <a:round/>
          </a:ln>
          <a:effectLst>
            <a:outerShdw blurRad="38100" dist="23000" dir="5400000" rotWithShape="0">
              <a:srgbClr val="808080">
                <a:alpha val="34999"/>
              </a:srgbClr>
            </a:outerShdw>
          </a:effectLst>
        </p:spPr>
        <p:txBody>
          <a:bodyPr lIns="0" tIns="0" rIns="0" bIns="0" anchor="ctr"/>
          <a:lstStyle/>
          <a:p>
            <a:pPr lvl="0" algn="ctr">
              <a:defRPr sz="1800">
                <a:solidFill>
                  <a:srgbClr val="FFFFFF"/>
                </a:solidFill>
              </a:defRPr>
            </a:pPr>
            <a:endParaRPr sz="1680"/>
          </a:p>
        </p:txBody>
      </p:sp>
      <p:sp>
        <p:nvSpPr>
          <p:cNvPr id="65" name="TextBox 64"/>
          <p:cNvSpPr txBox="1"/>
          <p:nvPr/>
        </p:nvSpPr>
        <p:spPr>
          <a:xfrm>
            <a:off x="4649900" y="2013092"/>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66" name="TextBox 65"/>
          <p:cNvSpPr txBox="1"/>
          <p:nvPr/>
        </p:nvSpPr>
        <p:spPr>
          <a:xfrm>
            <a:off x="4393343" y="2257744"/>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a:solidFill>
                  <a:srgbClr val="0000FF"/>
                </a:solidFill>
                <a:sym typeface="Helvetica"/>
              </a:rPr>
              <a:t>x</a:t>
            </a:r>
            <a:endParaRPr lang="en-US" sz="1867">
              <a:solidFill>
                <a:srgbClr val="000000"/>
              </a:solidFill>
              <a:latin typeface="Calibri"/>
              <a:ea typeface="Calibri"/>
              <a:cs typeface="Calibri"/>
              <a:sym typeface="Calibri"/>
            </a:endParaRPr>
          </a:p>
        </p:txBody>
      </p:sp>
      <p:sp>
        <p:nvSpPr>
          <p:cNvPr id="67" name="TextBox 66"/>
          <p:cNvSpPr txBox="1"/>
          <p:nvPr/>
        </p:nvSpPr>
        <p:spPr>
          <a:xfrm>
            <a:off x="4393343" y="2497617"/>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68" name="TextBox 67"/>
          <p:cNvSpPr txBox="1"/>
          <p:nvPr/>
        </p:nvSpPr>
        <p:spPr>
          <a:xfrm>
            <a:off x="4393343" y="2977361"/>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a:solidFill>
                  <a:srgbClr val="0000FF"/>
                </a:solidFill>
                <a:sym typeface="Helvetica"/>
              </a:rPr>
              <a:t>x</a:t>
            </a:r>
            <a:endParaRPr lang="en-US" sz="1867">
              <a:solidFill>
                <a:srgbClr val="000000"/>
              </a:solidFill>
              <a:latin typeface="Calibri"/>
              <a:ea typeface="Calibri"/>
              <a:cs typeface="Calibri"/>
              <a:sym typeface="Calibri"/>
            </a:endParaRPr>
          </a:p>
        </p:txBody>
      </p:sp>
      <p:sp>
        <p:nvSpPr>
          <p:cNvPr id="69" name="TextBox 68"/>
          <p:cNvSpPr txBox="1"/>
          <p:nvPr/>
        </p:nvSpPr>
        <p:spPr>
          <a:xfrm>
            <a:off x="4393343" y="3217233"/>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a:solidFill>
                  <a:srgbClr val="0000FF"/>
                </a:solidFill>
                <a:sym typeface="Helvetica"/>
              </a:rPr>
              <a:t>x</a:t>
            </a:r>
            <a:endParaRPr lang="en-US" sz="1867">
              <a:solidFill>
                <a:srgbClr val="000000"/>
              </a:solidFill>
              <a:latin typeface="Calibri"/>
              <a:ea typeface="Calibri"/>
              <a:cs typeface="Calibri"/>
              <a:sym typeface="Calibri"/>
            </a:endParaRPr>
          </a:p>
        </p:txBody>
      </p:sp>
      <p:sp>
        <p:nvSpPr>
          <p:cNvPr id="70" name="TextBox 69"/>
          <p:cNvSpPr txBox="1"/>
          <p:nvPr/>
        </p:nvSpPr>
        <p:spPr>
          <a:xfrm>
            <a:off x="4393343" y="2737489"/>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a:solidFill>
                  <a:srgbClr val="0000FF"/>
                </a:solidFill>
                <a:sym typeface="Helvetica"/>
              </a:rPr>
              <a:t>x</a:t>
            </a:r>
            <a:endParaRPr lang="en-US" sz="1867">
              <a:solidFill>
                <a:srgbClr val="000000"/>
              </a:solidFill>
              <a:latin typeface="Calibri"/>
              <a:ea typeface="Calibri"/>
              <a:cs typeface="Calibri"/>
              <a:sym typeface="Calibri"/>
            </a:endParaRPr>
          </a:p>
        </p:txBody>
      </p:sp>
      <p:sp>
        <p:nvSpPr>
          <p:cNvPr id="71" name="TextBox 70"/>
          <p:cNvSpPr txBox="1"/>
          <p:nvPr/>
        </p:nvSpPr>
        <p:spPr>
          <a:xfrm>
            <a:off x="4393343" y="3457105"/>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a:solidFill>
                  <a:srgbClr val="0000FF"/>
                </a:solidFill>
                <a:sym typeface="Helvetica"/>
              </a:rPr>
              <a:t>x</a:t>
            </a:r>
            <a:endParaRPr lang="en-US" sz="1867">
              <a:solidFill>
                <a:srgbClr val="000000"/>
              </a:solidFill>
              <a:latin typeface="Calibri"/>
              <a:ea typeface="Calibri"/>
              <a:cs typeface="Calibri"/>
              <a:sym typeface="Calibri"/>
            </a:endParaRPr>
          </a:p>
        </p:txBody>
      </p:sp>
      <p:sp>
        <p:nvSpPr>
          <p:cNvPr id="72" name="TextBox 71"/>
          <p:cNvSpPr txBox="1"/>
          <p:nvPr/>
        </p:nvSpPr>
        <p:spPr>
          <a:xfrm>
            <a:off x="4393343" y="2017872"/>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74" name="TextBox 73"/>
          <p:cNvSpPr txBox="1"/>
          <p:nvPr/>
        </p:nvSpPr>
        <p:spPr>
          <a:xfrm>
            <a:off x="5843043" y="3445796"/>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75" name="TextBox 74"/>
          <p:cNvSpPr txBox="1"/>
          <p:nvPr/>
        </p:nvSpPr>
        <p:spPr>
          <a:xfrm>
            <a:off x="1592076" y="3659019"/>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76" name="TextBox 75"/>
          <p:cNvSpPr txBox="1"/>
          <p:nvPr/>
        </p:nvSpPr>
        <p:spPr>
          <a:xfrm>
            <a:off x="1592076" y="3230165"/>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77" name="TextBox 76"/>
          <p:cNvSpPr txBox="1"/>
          <p:nvPr/>
        </p:nvSpPr>
        <p:spPr>
          <a:xfrm>
            <a:off x="1592076" y="2801311"/>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78" name="TextBox 77"/>
          <p:cNvSpPr txBox="1"/>
          <p:nvPr/>
        </p:nvSpPr>
        <p:spPr>
          <a:xfrm>
            <a:off x="1592076" y="3015738"/>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79" name="TextBox 78"/>
          <p:cNvSpPr txBox="1"/>
          <p:nvPr/>
        </p:nvSpPr>
        <p:spPr>
          <a:xfrm>
            <a:off x="1592076" y="3873446"/>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80" name="TextBox 79"/>
          <p:cNvSpPr txBox="1"/>
          <p:nvPr/>
        </p:nvSpPr>
        <p:spPr>
          <a:xfrm>
            <a:off x="1592076" y="3444592"/>
            <a:ext cx="206401" cy="3734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2671" tIns="42671" rIns="42671" bIns="42671" numCol="1" spcCol="38100" rtlCol="0" anchor="t">
            <a:spAutoFit/>
          </a:bodyPr>
          <a:lstStyle/>
          <a:p>
            <a:pPr algn="l" rtl="0" latinLnBrk="1" hangingPunct="0"/>
            <a:r>
              <a:rPr lang="en-US" sz="1867" dirty="0">
                <a:solidFill>
                  <a:srgbClr val="0000FF"/>
                </a:solidFill>
                <a:sym typeface="Helvetica"/>
              </a:rPr>
              <a:t>x</a:t>
            </a:r>
            <a:endParaRPr lang="en-US" sz="1867" dirty="0">
              <a:solidFill>
                <a:srgbClr val="000000"/>
              </a:solidFill>
              <a:latin typeface="Calibri"/>
              <a:ea typeface="Calibri"/>
              <a:cs typeface="Calibri"/>
              <a:sym typeface="Calibri"/>
            </a:endParaRPr>
          </a:p>
        </p:txBody>
      </p:sp>
      <p:sp>
        <p:nvSpPr>
          <p:cNvPr id="81" name="Shape 113"/>
          <p:cNvSpPr/>
          <p:nvPr/>
        </p:nvSpPr>
        <p:spPr>
          <a:xfrm>
            <a:off x="1212074" y="3772148"/>
            <a:ext cx="440440" cy="293478"/>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600"/>
            </a:lvl1pPr>
          </a:lstStyle>
          <a:p>
            <a:pPr lvl="0">
              <a:defRPr sz="1800"/>
            </a:pPr>
            <a:r>
              <a:rPr lang="en-US" sz="1307" dirty="0" smtClean="0">
                <a:solidFill>
                  <a:srgbClr val="0000FF"/>
                </a:solidFill>
              </a:rPr>
              <a:t>I07N</a:t>
            </a:r>
            <a:endParaRPr sz="1307" dirty="0">
              <a:solidFill>
                <a:srgbClr val="0000FF"/>
              </a:solidFill>
            </a:endParaRPr>
          </a:p>
        </p:txBody>
      </p:sp>
      <p:sp>
        <p:nvSpPr>
          <p:cNvPr id="82" name="Shape 91"/>
          <p:cNvSpPr/>
          <p:nvPr/>
        </p:nvSpPr>
        <p:spPr>
          <a:xfrm>
            <a:off x="5574029" y="2508933"/>
            <a:ext cx="208004" cy="350865"/>
          </a:xfrm>
          <a:prstGeom prst="rect">
            <a:avLst/>
          </a:prstGeom>
          <a:ln w="12700">
            <a:miter lim="400000"/>
          </a:ln>
          <a:extLst>
            <a:ext uri="{C572A759-6A51-4108-AA02-DFA0A04FC94B}">
              <ma14:wrappingTextBoxFlag xmlns:ma14="http://schemas.microsoft.com/office/mac/drawingml/2011/main" val="1"/>
            </a:ext>
          </a:extLst>
        </p:spPr>
        <p:txBody>
          <a:bodyPr wrap="none" lIns="42671" rIns="42671">
            <a:spAutoFit/>
          </a:bodyPr>
          <a:lstStyle>
            <a:lvl1pPr>
              <a:defRPr sz="1800">
                <a:solidFill>
                  <a:srgbClr val="FF0000"/>
                </a:solidFill>
                <a:latin typeface="+mj-lt"/>
                <a:ea typeface="+mj-ea"/>
                <a:cs typeface="+mj-cs"/>
                <a:sym typeface="Helvetica"/>
              </a:defRPr>
            </a:lvl1pPr>
          </a:lstStyle>
          <a:p>
            <a:pPr lvl="0">
              <a:defRPr>
                <a:solidFill>
                  <a:srgbClr val="000000"/>
                </a:solidFill>
              </a:defRPr>
            </a:pPr>
            <a:r>
              <a:rPr sz="1680" dirty="0"/>
              <a:t>+</a:t>
            </a:r>
          </a:p>
        </p:txBody>
      </p:sp>
    </p:spTree>
    <p:extLst>
      <p:ext uri="{BB962C8B-B14F-4D97-AF65-F5344CB8AC3E}">
        <p14:creationId xmlns:p14="http://schemas.microsoft.com/office/powerpoint/2010/main" val="9502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C_C14_Druffe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1540" y="711200"/>
            <a:ext cx="7360920" cy="5520690"/>
          </a:xfrm>
          <a:prstGeom prst="rect">
            <a:avLst/>
          </a:prstGeom>
        </p:spPr>
      </p:pic>
      <p:sp>
        <p:nvSpPr>
          <p:cNvPr id="4" name="Rectangle 2"/>
          <p:cNvSpPr txBox="1">
            <a:spLocks noChangeArrowheads="1"/>
          </p:cNvSpPr>
          <p:nvPr/>
        </p:nvSpPr>
        <p:spPr>
          <a:xfrm>
            <a:off x="76200" y="71120"/>
            <a:ext cx="8991600" cy="782320"/>
          </a:xfrm>
          <a:prstGeom prst="rect">
            <a:avLst/>
          </a:prstGeom>
        </p:spPr>
        <p:txBody>
          <a:bodyPr/>
          <a:lstStyle>
            <a:lvl1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2pPr>
            <a:lvl3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3pPr>
            <a:lvl4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4pPr>
            <a:lvl5pPr algn="ctr" rtl="0" eaLnBrk="0" fontAlgn="base" hangingPunct="0">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5pPr>
            <a:lvl6pPr marL="4572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6pPr>
            <a:lvl7pPr marL="9144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7pPr>
            <a:lvl8pPr marL="13716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8pPr>
            <a:lvl9pPr marL="1828800" algn="ctr" rtl="0" fontAlgn="base">
              <a:spcBef>
                <a:spcPct val="0"/>
              </a:spcBef>
              <a:spcAft>
                <a:spcPct val="0"/>
              </a:spcAft>
              <a:defRPr sz="2800">
                <a:solidFill>
                  <a:srgbClr val="4CA4F0"/>
                </a:solidFill>
                <a:effectLst>
                  <a:outerShdw blurRad="38100" dist="38100" dir="2700000" algn="tl">
                    <a:srgbClr val="000000"/>
                  </a:outerShdw>
                </a:effectLst>
                <a:latin typeface="Arial" charset="0"/>
                <a:ea typeface="ＭＳ Ｐゴシック" charset="-128"/>
                <a:cs typeface="ＭＳ Ｐゴシック" charset="-128"/>
              </a:defRPr>
            </a:lvl9pPr>
          </a:lstStyle>
          <a:p>
            <a:pPr eaLnBrk="1" hangingPunct="1">
              <a:defRPr/>
            </a:pPr>
            <a:r>
              <a:rPr lang="en-US" sz="3600" kern="0" dirty="0">
                <a:solidFill>
                  <a:schemeClr val="tx1"/>
                </a:solidFill>
                <a:effectLst/>
                <a:latin typeface="Helvetica" charset="0"/>
                <a:ea typeface="Helvetica" charset="0"/>
                <a:cs typeface="Helvetica" charset="0"/>
              </a:rPr>
              <a:t>Spatial Distribution of DO</a:t>
            </a:r>
            <a:r>
              <a:rPr lang="en-US" sz="3600" kern="0" baseline="30000" dirty="0">
                <a:solidFill>
                  <a:schemeClr val="tx1"/>
                </a:solidFill>
                <a:effectLst/>
                <a:latin typeface="Helvetica" charset="0"/>
                <a:ea typeface="Helvetica" charset="0"/>
                <a:cs typeface="Helvetica" charset="0"/>
              </a:rPr>
              <a:t>14</a:t>
            </a:r>
            <a:r>
              <a:rPr lang="en-US" sz="3600" kern="0" dirty="0">
                <a:solidFill>
                  <a:schemeClr val="tx1"/>
                </a:solidFill>
                <a:effectLst/>
                <a:latin typeface="Helvetica" charset="0"/>
                <a:ea typeface="Helvetica" charset="0"/>
                <a:cs typeface="Helvetica" charset="0"/>
              </a:rPr>
              <a:t>C in the Ocean</a:t>
            </a:r>
            <a:endParaRPr lang="en-US" sz="3600" kern="0" dirty="0">
              <a:solidFill>
                <a:schemeClr val="tx1"/>
              </a:solidFill>
              <a:effectLst/>
              <a:latin typeface="Helvetica" charset="0"/>
              <a:ea typeface="Helvetica" charset="0"/>
              <a:cs typeface="Helvetica" charset="0"/>
            </a:endParaRPr>
          </a:p>
        </p:txBody>
      </p:sp>
      <p:sp>
        <p:nvSpPr>
          <p:cNvPr id="5" name="TextBox 4"/>
          <p:cNvSpPr txBox="1"/>
          <p:nvPr/>
        </p:nvSpPr>
        <p:spPr>
          <a:xfrm>
            <a:off x="891541" y="5760720"/>
            <a:ext cx="4537369" cy="350865"/>
          </a:xfrm>
          <a:prstGeom prst="rect">
            <a:avLst/>
          </a:prstGeom>
          <a:noFill/>
        </p:spPr>
        <p:txBody>
          <a:bodyPr wrap="square" rtlCol="0">
            <a:spAutoFit/>
          </a:bodyPr>
          <a:lstStyle/>
          <a:p>
            <a:r>
              <a:rPr lang="en-US" sz="1680" dirty="0" err="1"/>
              <a:t>Druffel</a:t>
            </a:r>
            <a:r>
              <a:rPr lang="en-US" sz="1680" dirty="0"/>
              <a:t> et al, GRL 2016</a:t>
            </a:r>
            <a:endParaRPr lang="en-US" sz="1680" dirty="0"/>
          </a:p>
        </p:txBody>
      </p:sp>
    </p:spTree>
    <p:extLst>
      <p:ext uri="{BB962C8B-B14F-4D97-AF65-F5344CB8AC3E}">
        <p14:creationId xmlns:p14="http://schemas.microsoft.com/office/powerpoint/2010/main" val="21170995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2" descr="Screen Shot 2014-05-22 at 12.17.06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2813" y="0"/>
            <a:ext cx="18684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4" name="Content Placeholder 3"/>
          <p:cNvPicPr>
            <a:picLocks noGrp="1"/>
          </p:cNvPicPr>
          <p:nvPr>
            <p:ph/>
          </p:nvPr>
        </p:nvPicPr>
        <p:blipFill>
          <a:blip r:embed="rId4">
            <a:extLst>
              <a:ext uri="{28A0092B-C50C-407E-A947-70E740481C1C}">
                <a14:useLocalDpi xmlns:a14="http://schemas.microsoft.com/office/drawing/2010/main" val="0"/>
              </a:ext>
            </a:extLst>
          </a:blip>
          <a:srcRect l="-2" t="1711" r="-5882" b="-1787"/>
          <a:stretch>
            <a:fillRect/>
          </a:stretch>
        </p:blipFill>
        <p:spPr>
          <a:xfrm>
            <a:off x="36513" y="990600"/>
            <a:ext cx="7391400" cy="5534025"/>
          </a:xfrm>
        </p:spPr>
      </p:pic>
      <p:sp>
        <p:nvSpPr>
          <p:cNvPr id="64515" name="TextBox 1"/>
          <p:cNvSpPr txBox="1">
            <a:spLocks noChangeArrowheads="1"/>
          </p:cNvSpPr>
          <p:nvPr/>
        </p:nvSpPr>
        <p:spPr bwMode="auto">
          <a:xfrm>
            <a:off x="1295400" y="5867400"/>
            <a:ext cx="1557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a:t>No difference</a:t>
            </a:r>
          </a:p>
        </p:txBody>
      </p:sp>
      <p:sp>
        <p:nvSpPr>
          <p:cNvPr id="64516" name="TextBox 5"/>
          <p:cNvSpPr txBox="1">
            <a:spLocks noChangeArrowheads="1"/>
          </p:cNvSpPr>
          <p:nvPr/>
        </p:nvSpPr>
        <p:spPr bwMode="auto">
          <a:xfrm>
            <a:off x="4038600" y="5943600"/>
            <a:ext cx="174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a:t>30‰ difference</a:t>
            </a:r>
          </a:p>
        </p:txBody>
      </p:sp>
      <p:cxnSp>
        <p:nvCxnSpPr>
          <p:cNvPr id="7" name="Straight Arrow Connector 6"/>
          <p:cNvCxnSpPr>
            <a:cxnSpLocks noChangeShapeType="1"/>
          </p:cNvCxnSpPr>
          <p:nvPr/>
        </p:nvCxnSpPr>
        <p:spPr bwMode="auto">
          <a:xfrm>
            <a:off x="3657600" y="6172200"/>
            <a:ext cx="368300" cy="0"/>
          </a:xfrm>
          <a:prstGeom prst="straightConnector1">
            <a:avLst/>
          </a:prstGeom>
          <a:noFill/>
          <a:ln w="25400">
            <a:solidFill>
              <a:srgbClr val="000000"/>
            </a:solidFill>
            <a:bevel/>
            <a:headEnd type="arrow" w="med" len="med"/>
            <a:tailEnd type="arrow" w="med" len="med"/>
          </a:ln>
          <a:effectLst>
            <a:outerShdw blurRad="381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8" name="Shape 152"/>
          <p:cNvSpPr txBox="1">
            <a:spLocks/>
          </p:cNvSpPr>
          <p:nvPr/>
        </p:nvSpPr>
        <p:spPr bwMode="auto">
          <a:xfrm>
            <a:off x="228600" y="152400"/>
            <a:ext cx="6502400" cy="685800"/>
          </a:xfrm>
          <a:prstGeom prst="rect">
            <a:avLst/>
          </a:prstGeom>
          <a:noFill/>
          <a:ln w="12700">
            <a:noFill/>
            <a:miter lim="400000"/>
          </a:ln>
          <a:scene3d>
            <a:camera prst="orthographicFront"/>
            <a:lightRig rig="threePt" dir="t"/>
          </a:scene3d>
          <a:sp3d>
            <a:bevelT w="165100" prst="coolSlant"/>
          </a:sp3d>
          <a:extLst>
            <a:ext uri="{FAA26D3D-D897-4be2-8F04-BA451C77F1D7}">
              <ma14:placeholderFlag xmlns:ma14="http://schemas.microsoft.com/office/mac/drawingml/2011/main" val="1"/>
            </a:ext>
            <a:ext uri="{C572A759-6A51-4108-AA02-DFA0A04FC94B}">
              <ma14:wrappingTextBox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norm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a:r>
              <a:rPr lang="en-US" altLang="en-US" sz="1800">
                <a:solidFill>
                  <a:schemeClr val="tx2"/>
                </a:solidFill>
                <a:latin typeface="Times" charset="0"/>
              </a:rPr>
              <a:t> </a:t>
            </a:r>
            <a:r>
              <a:rPr lang="en-US" altLang="en-US" sz="3500">
                <a:solidFill>
                  <a:srgbClr val="000000"/>
                </a:solidFill>
              </a:rPr>
              <a:t>Pacific DOC ∆</a:t>
            </a:r>
            <a:r>
              <a:rPr lang="en-US" altLang="en-US" sz="3500" baseline="30000">
                <a:solidFill>
                  <a:srgbClr val="000000"/>
                </a:solidFill>
              </a:rPr>
              <a:t>14</a:t>
            </a:r>
            <a:r>
              <a:rPr lang="en-US" altLang="en-US" sz="3500">
                <a:solidFill>
                  <a:srgbClr val="000000"/>
                </a:solidFill>
              </a:rPr>
              <a:t>C</a:t>
            </a:r>
          </a:p>
        </p:txBody>
      </p:sp>
      <p:sp>
        <p:nvSpPr>
          <p:cNvPr id="64521" name="TextBox 1"/>
          <p:cNvSpPr txBox="1">
            <a:spLocks noChangeArrowheads="1"/>
          </p:cNvSpPr>
          <p:nvPr/>
        </p:nvSpPr>
        <p:spPr bwMode="auto">
          <a:xfrm>
            <a:off x="7367588" y="5334000"/>
            <a:ext cx="17764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Druffel &amp;</a:t>
            </a:r>
          </a:p>
          <a:p>
            <a:r>
              <a:rPr lang="en-US" altLang="en-US"/>
              <a:t>Griffin 2015</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7213" y="824613"/>
            <a:ext cx="5371899" cy="4204588"/>
          </a:xfrm>
          <a:prstGeom prst="rect">
            <a:avLst/>
          </a:prstGeom>
        </p:spPr>
      </p:pic>
      <p:sp>
        <p:nvSpPr>
          <p:cNvPr id="152" name="Shape 152"/>
          <p:cNvSpPr>
            <a:spLocks noGrp="1"/>
          </p:cNvSpPr>
          <p:nvPr>
            <p:ph type="title" idx="4294967295"/>
          </p:nvPr>
        </p:nvSpPr>
        <p:spPr>
          <a:xfrm>
            <a:off x="25400" y="802"/>
            <a:ext cx="9099018" cy="808727"/>
          </a:xfrm>
          <a:noFill/>
          <a:ln w="12700">
            <a:miter lim="400000"/>
          </a:ln>
          <a:scene3d>
            <a:camera prst="orthographicFront"/>
            <a:lightRig rig="threePt" dir="t"/>
          </a:scene3d>
          <a:sp3d>
            <a:bevelT w="165100" prst="coolSlant"/>
          </a:sp3d>
          <a:extLst>
            <a:ext uri="{C572A759-6A51-4108-AA02-DFA0A04FC94B}">
              <ma14:wrappingTextBox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lIns="0" tIns="0" rIns="0" bIns="0">
            <a:normAutofit fontScale="90000"/>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3200" dirty="0" smtClean="0">
                <a:solidFill>
                  <a:srgbClr val="000000"/>
                </a:solidFill>
              </a:rPr>
              <a:t>Now see difference in Deep </a:t>
            </a:r>
            <a:r>
              <a:rPr lang="en-US" altLang="en-US" sz="3200" dirty="0">
                <a:solidFill>
                  <a:srgbClr val="000000"/>
                </a:solidFill>
              </a:rPr>
              <a:t>N and S Pacific DOC ∆</a:t>
            </a:r>
            <a:r>
              <a:rPr lang="en-US" altLang="en-US" sz="3200" baseline="30000" dirty="0">
                <a:solidFill>
                  <a:srgbClr val="000000"/>
                </a:solidFill>
              </a:rPr>
              <a:t>14</a:t>
            </a:r>
            <a:r>
              <a:rPr lang="en-US" altLang="en-US" sz="3200" dirty="0">
                <a:solidFill>
                  <a:srgbClr val="000000"/>
                </a:solidFill>
              </a:rPr>
              <a:t>C </a:t>
            </a:r>
          </a:p>
        </p:txBody>
      </p:sp>
      <p:sp>
        <p:nvSpPr>
          <p:cNvPr id="5" name="TextBox 4"/>
          <p:cNvSpPr txBox="1"/>
          <p:nvPr/>
        </p:nvSpPr>
        <p:spPr>
          <a:xfrm>
            <a:off x="1871349" y="5410171"/>
            <a:ext cx="3792217"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800" dirty="0">
                <a:latin typeface="+mj-lt"/>
              </a:rPr>
              <a:t>Average d</a:t>
            </a:r>
            <a:r>
              <a:rPr kumimoji="0" lang="en-US" sz="1800" b="0" i="0" u="none" strike="noStrike" cap="none" spc="0" normalizeH="0" baseline="0" dirty="0">
                <a:ln>
                  <a:noFill/>
                </a:ln>
                <a:effectLst/>
                <a:uFillTx/>
                <a:latin typeface="+mj-lt"/>
                <a:sym typeface="Calibri"/>
              </a:rPr>
              <a:t>ifference </a:t>
            </a:r>
            <a:r>
              <a:rPr lang="en-US" sz="1800" dirty="0" smtClean="0">
                <a:latin typeface="+mj-lt"/>
              </a:rPr>
              <a:t>23</a:t>
            </a:r>
            <a:r>
              <a:rPr lang="en-US" sz="1800" dirty="0">
                <a:latin typeface="+mj-lt"/>
              </a:rPr>
              <a:t>‰</a:t>
            </a:r>
            <a:r>
              <a:rPr kumimoji="0" lang="en-US" sz="1800" b="0" i="0" u="none" strike="noStrike" cap="none" spc="0" normalizeH="0" baseline="0" dirty="0">
                <a:ln>
                  <a:noFill/>
                </a:ln>
                <a:effectLst/>
                <a:uFillTx/>
                <a:latin typeface="+mj-lt"/>
                <a:sym typeface="Calibri"/>
              </a:rPr>
              <a:t> </a:t>
            </a:r>
          </a:p>
        </p:txBody>
      </p:sp>
      <p:cxnSp>
        <p:nvCxnSpPr>
          <p:cNvPr id="7" name="Straight Arrow Connector 6"/>
          <p:cNvCxnSpPr/>
          <p:nvPr/>
        </p:nvCxnSpPr>
        <p:spPr>
          <a:xfrm>
            <a:off x="2438399" y="5219159"/>
            <a:ext cx="1329058" cy="351"/>
          </a:xfrm>
          <a:prstGeom prst="straightConnector1">
            <a:avLst/>
          </a:prstGeom>
          <a:noFill/>
          <a:ln w="25400" cap="flat">
            <a:solidFill>
              <a:srgbClr val="0432FF"/>
            </a:solidFill>
            <a:prstDash val="solid"/>
            <a:bevel/>
            <a:headEnd type="triangle"/>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17" name="TextBox 16"/>
          <p:cNvSpPr txBox="1"/>
          <p:nvPr/>
        </p:nvSpPr>
        <p:spPr>
          <a:xfrm>
            <a:off x="5410201" y="914400"/>
            <a:ext cx="3541420" cy="20313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800" dirty="0" smtClean="0"/>
              <a:t>Deep DOC ∆</a:t>
            </a:r>
            <a:r>
              <a:rPr lang="en-US" sz="1800" baseline="30000" dirty="0"/>
              <a:t>14</a:t>
            </a:r>
            <a:r>
              <a:rPr lang="en-US" sz="1800" dirty="0"/>
              <a:t>C </a:t>
            </a:r>
            <a:r>
              <a:rPr lang="en-US" sz="1800" dirty="0" smtClean="0"/>
              <a:t>has decreased</a:t>
            </a:r>
            <a:br>
              <a:rPr lang="en-US" sz="1800" dirty="0" smtClean="0"/>
            </a:br>
            <a:r>
              <a:rPr lang="en-US" sz="1800" dirty="0" smtClean="0"/>
              <a:t>by </a:t>
            </a:r>
            <a:r>
              <a:rPr lang="en-US" sz="1800" dirty="0"/>
              <a:t>23 ± 7‰ </a:t>
            </a:r>
            <a:r>
              <a:rPr lang="en-US" sz="1800" dirty="0" smtClean="0"/>
              <a:t>over </a:t>
            </a:r>
            <a:r>
              <a:rPr lang="en-US" sz="1800" dirty="0"/>
              <a:t>the last 30 </a:t>
            </a:r>
            <a:r>
              <a:rPr lang="en-US" sz="1800" dirty="0" smtClean="0"/>
              <a:t>years</a:t>
            </a:r>
            <a:br>
              <a:rPr lang="en-US" sz="1800" dirty="0" smtClean="0"/>
            </a:br>
            <a:endParaRPr lang="en-US" sz="1800" dirty="0" smtClean="0"/>
          </a:p>
          <a:p>
            <a:r>
              <a:rPr lang="en-US" sz="1800" dirty="0" smtClean="0"/>
              <a:t>No change in [DOC] concentrations</a:t>
            </a:r>
            <a:endParaRPr lang="en-US" sz="1800" dirty="0"/>
          </a:p>
          <a:p>
            <a:endParaRPr lang="en-US" sz="1800" dirty="0"/>
          </a:p>
        </p:txBody>
      </p:sp>
      <p:sp>
        <p:nvSpPr>
          <p:cNvPr id="18" name="Rectangle 17"/>
          <p:cNvSpPr/>
          <p:nvPr/>
        </p:nvSpPr>
        <p:spPr>
          <a:xfrm>
            <a:off x="5410200" y="2667000"/>
            <a:ext cx="3581400" cy="2308324"/>
          </a:xfrm>
          <a:prstGeom prst="rect">
            <a:avLst/>
          </a:prstGeom>
        </p:spPr>
        <p:txBody>
          <a:bodyPr wrap="square">
            <a:spAutoFit/>
          </a:bodyPr>
          <a:lstStyle/>
          <a:p>
            <a:r>
              <a:rPr lang="en-US" sz="1800" dirty="0"/>
              <a:t>Possible Explanations:	</a:t>
            </a:r>
            <a:br>
              <a:rPr lang="en-US" sz="1800" dirty="0"/>
            </a:br>
            <a:r>
              <a:rPr lang="en-US" sz="1800" dirty="0"/>
              <a:t>– 1985/1987 results inaccurate</a:t>
            </a:r>
          </a:p>
          <a:p>
            <a:r>
              <a:rPr lang="en-US" sz="1800" dirty="0"/>
              <a:t>– Spatial heterogeneity deep DOC ∆</a:t>
            </a:r>
            <a:r>
              <a:rPr lang="en-US" sz="1800" baseline="30000" dirty="0"/>
              <a:t>14</a:t>
            </a:r>
            <a:r>
              <a:rPr lang="en-US" sz="1800" dirty="0"/>
              <a:t>C</a:t>
            </a:r>
          </a:p>
          <a:p>
            <a:r>
              <a:rPr lang="en-US" sz="1800" dirty="0" smtClean="0"/>
              <a:t>– Temporal change </a:t>
            </a:r>
            <a:r>
              <a:rPr lang="en-US" sz="1800" dirty="0"/>
              <a:t>in DOC ∆</a:t>
            </a:r>
            <a:r>
              <a:rPr lang="en-US" sz="1800" baseline="30000" dirty="0" smtClean="0"/>
              <a:t>14</a:t>
            </a:r>
            <a:r>
              <a:rPr lang="en-US" sz="1800" dirty="0" smtClean="0"/>
              <a:t>C</a:t>
            </a:r>
            <a:endParaRPr lang="en-US" sz="1800" dirty="0"/>
          </a:p>
          <a:p>
            <a:r>
              <a:rPr lang="en-US" sz="1800" dirty="0"/>
              <a:t>– Change in deep circulation?</a:t>
            </a:r>
          </a:p>
          <a:p>
            <a:r>
              <a:rPr lang="en-US" sz="1800" dirty="0"/>
              <a:t>– Input of ancient hydrothermal DOC</a:t>
            </a:r>
            <a:r>
              <a:rPr lang="en-US" sz="1800" dirty="0" smtClean="0"/>
              <a:t>?</a:t>
            </a:r>
            <a:endParaRPr lang="en-US" sz="1800" dirty="0"/>
          </a:p>
        </p:txBody>
      </p:sp>
      <p:sp>
        <p:nvSpPr>
          <p:cNvPr id="19" name="Rectangle 18"/>
          <p:cNvSpPr/>
          <p:nvPr/>
        </p:nvSpPr>
        <p:spPr>
          <a:xfrm>
            <a:off x="5328924" y="5181600"/>
            <a:ext cx="3621380" cy="1200329"/>
          </a:xfrm>
          <a:prstGeom prst="rect">
            <a:avLst/>
          </a:prstGeom>
        </p:spPr>
        <p:txBody>
          <a:bodyPr wrap="square">
            <a:spAutoFit/>
          </a:bodyPr>
          <a:lstStyle/>
          <a:p>
            <a:r>
              <a:rPr lang="en-US" sz="1800" b="1" dirty="0" smtClean="0"/>
              <a:t>Temporal changes </a:t>
            </a:r>
            <a:r>
              <a:rPr lang="en-US" sz="1800" b="1" dirty="0"/>
              <a:t>in </a:t>
            </a:r>
            <a:r>
              <a:rPr lang="en-US" sz="1800" b="1" dirty="0" smtClean="0"/>
              <a:t>DOC </a:t>
            </a:r>
            <a:r>
              <a:rPr lang="en-US" sz="1800" b="1" dirty="0"/>
              <a:t>∆</a:t>
            </a:r>
            <a:r>
              <a:rPr lang="en-US" sz="1800" b="1" baseline="30000" dirty="0"/>
              <a:t>14</a:t>
            </a:r>
            <a:r>
              <a:rPr lang="en-US" sz="1800" b="1" dirty="0"/>
              <a:t>C</a:t>
            </a:r>
            <a:r>
              <a:rPr lang="en-US" sz="1800" b="1" dirty="0" smtClean="0"/>
              <a:t> </a:t>
            </a:r>
            <a:r>
              <a:rPr lang="en-US" sz="1800" dirty="0" smtClean="0"/>
              <a:t>is possible – </a:t>
            </a:r>
            <a:r>
              <a:rPr lang="en-US" sz="1800" dirty="0"/>
              <a:t>part of deep DOC is of bomb origin (~5%), turned over </a:t>
            </a:r>
            <a:r>
              <a:rPr lang="en-US" sz="1800" dirty="0" smtClean="0"/>
              <a:t>quickly</a:t>
            </a:r>
            <a:r>
              <a:rPr lang="en-US" sz="1800" dirty="0"/>
              <a:t>.</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idx="4294967295"/>
          </p:nvPr>
        </p:nvSpPr>
        <p:spPr>
          <a:xfrm>
            <a:off x="25400" y="802"/>
            <a:ext cx="9099018" cy="808727"/>
          </a:xfrm>
          <a:noFill/>
          <a:ln w="12700">
            <a:miter lim="400000"/>
          </a:ln>
          <a:scene3d>
            <a:camera prst="orthographicFront"/>
            <a:lightRig rig="threePt" dir="t"/>
          </a:scene3d>
          <a:sp3d>
            <a:bevelT w="165100" prst="coolSlant"/>
          </a:sp3d>
          <a:extLst>
            <a:ext uri="{C572A759-6A51-4108-AA02-DFA0A04FC94B}">
              <ma14:wrappingTextBox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lIns="0" tIns="0" rIns="0" bIns="0">
            <a:norm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3200" dirty="0" smtClean="0">
                <a:solidFill>
                  <a:srgbClr val="000000"/>
                </a:solidFill>
              </a:rPr>
              <a:t>New Deep Pacific </a:t>
            </a:r>
            <a:r>
              <a:rPr lang="en-US" altLang="en-US" sz="3200" dirty="0">
                <a:solidFill>
                  <a:srgbClr val="000000"/>
                </a:solidFill>
              </a:rPr>
              <a:t>DOC ∆</a:t>
            </a:r>
            <a:r>
              <a:rPr lang="en-US" altLang="en-US" sz="3200" baseline="30000" dirty="0" smtClean="0">
                <a:solidFill>
                  <a:srgbClr val="000000"/>
                </a:solidFill>
              </a:rPr>
              <a:t>14</a:t>
            </a:r>
            <a:r>
              <a:rPr lang="en-US" altLang="en-US" sz="3200" dirty="0" smtClean="0">
                <a:solidFill>
                  <a:srgbClr val="000000"/>
                </a:solidFill>
              </a:rPr>
              <a:t>C</a:t>
            </a:r>
            <a:endParaRPr lang="en-US" altLang="en-US" sz="3200" dirty="0">
              <a:solidFill>
                <a:srgbClr val="000000"/>
              </a:solidFill>
            </a:endParaRPr>
          </a:p>
        </p:txBody>
      </p:sp>
      <p:grpSp>
        <p:nvGrpSpPr>
          <p:cNvPr id="10" name="Group 9"/>
          <p:cNvGrpSpPr/>
          <p:nvPr/>
        </p:nvGrpSpPr>
        <p:grpSpPr>
          <a:xfrm>
            <a:off x="457200" y="838200"/>
            <a:ext cx="8229600" cy="5424634"/>
            <a:chOff x="441961" y="1051952"/>
            <a:chExt cx="8055864" cy="5310114"/>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1961" y="1105968"/>
              <a:ext cx="8055864" cy="5256098"/>
            </a:xfrm>
            <a:prstGeom prst="rect">
              <a:avLst/>
            </a:prstGeom>
          </p:spPr>
        </p:pic>
        <p:sp>
          <p:nvSpPr>
            <p:cNvPr id="12" name="TextBox 11"/>
            <p:cNvSpPr txBox="1"/>
            <p:nvPr/>
          </p:nvSpPr>
          <p:spPr>
            <a:xfrm>
              <a:off x="1282113" y="1064199"/>
              <a:ext cx="699087" cy="369332"/>
            </a:xfrm>
            <a:prstGeom prst="rect">
              <a:avLst/>
            </a:prstGeom>
            <a:noFill/>
          </p:spPr>
          <p:txBody>
            <a:bodyPr wrap="square" rtlCol="0">
              <a:spAutoFit/>
            </a:bodyPr>
            <a:lstStyle/>
            <a:p>
              <a:r>
                <a:rPr lang="en-US" sz="1800" dirty="0" smtClean="0"/>
                <a:t>P06</a:t>
              </a:r>
              <a:endParaRPr lang="en-US" sz="1800" dirty="0"/>
            </a:p>
          </p:txBody>
        </p:sp>
        <p:sp>
          <p:nvSpPr>
            <p:cNvPr id="13" name="TextBox 12"/>
            <p:cNvSpPr txBox="1"/>
            <p:nvPr/>
          </p:nvSpPr>
          <p:spPr>
            <a:xfrm>
              <a:off x="4800600" y="1051952"/>
              <a:ext cx="990600" cy="369332"/>
            </a:xfrm>
            <a:prstGeom prst="rect">
              <a:avLst/>
            </a:prstGeom>
            <a:noFill/>
          </p:spPr>
          <p:txBody>
            <a:bodyPr wrap="square" rtlCol="0">
              <a:spAutoFit/>
            </a:bodyPr>
            <a:lstStyle/>
            <a:p>
              <a:r>
                <a:rPr lang="en-US" sz="1800" dirty="0" smtClean="0"/>
                <a:t>ALOHA</a:t>
              </a:r>
              <a:endParaRPr lang="en-US" sz="1800" dirty="0"/>
            </a:p>
          </p:txBody>
        </p:sp>
        <p:sp>
          <p:nvSpPr>
            <p:cNvPr id="14" name="TextBox 13"/>
            <p:cNvSpPr txBox="1"/>
            <p:nvPr/>
          </p:nvSpPr>
          <p:spPr>
            <a:xfrm>
              <a:off x="2381052" y="1058021"/>
              <a:ext cx="1047948" cy="369332"/>
            </a:xfrm>
            <a:prstGeom prst="rect">
              <a:avLst/>
            </a:prstGeom>
            <a:noFill/>
          </p:spPr>
          <p:txBody>
            <a:bodyPr wrap="square" rtlCol="0">
              <a:spAutoFit/>
            </a:bodyPr>
            <a:lstStyle/>
            <a:p>
              <a:r>
                <a:rPr lang="en-US" sz="1800" smtClean="0"/>
                <a:t>P16N ➞</a:t>
              </a:r>
              <a:endParaRPr lang="en-US" sz="1800" dirty="0"/>
            </a:p>
          </p:txBody>
        </p:sp>
      </p:grpSp>
    </p:spTree>
    <p:extLst>
      <p:ext uri="{BB962C8B-B14F-4D97-AF65-F5344CB8AC3E}">
        <p14:creationId xmlns:p14="http://schemas.microsoft.com/office/powerpoint/2010/main" val="16077514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Content Placeholder 4" descr="Screen Shot 2016-07-26 at 12.46.01 PM.png"/>
          <p:cNvPicPr>
            <a:picLocks noGrp="1" noChangeAspect="1"/>
          </p:cNvPicPr>
          <p:nvPr>
            <p:ph/>
          </p:nvPr>
        </p:nvPicPr>
        <p:blipFill>
          <a:blip r:embed="rId2">
            <a:extLst>
              <a:ext uri="{28A0092B-C50C-407E-A947-70E740481C1C}">
                <a14:useLocalDpi xmlns:a14="http://schemas.microsoft.com/office/drawing/2010/main" val="0"/>
              </a:ext>
            </a:extLst>
          </a:blip>
          <a:srcRect t="-378" b="-1088"/>
          <a:stretch>
            <a:fillRect/>
          </a:stretch>
        </p:blipFill>
        <p:spPr>
          <a:xfrm>
            <a:off x="228600" y="63500"/>
            <a:ext cx="8458200" cy="6413500"/>
          </a:xfrm>
        </p:spPr>
      </p:pic>
      <p:sp>
        <p:nvSpPr>
          <p:cNvPr id="3" name="Shape 152"/>
          <p:cNvSpPr txBox="1">
            <a:spLocks/>
          </p:cNvSpPr>
          <p:nvPr/>
        </p:nvSpPr>
        <p:spPr bwMode="auto">
          <a:xfrm>
            <a:off x="190500" y="76200"/>
            <a:ext cx="6502400" cy="685800"/>
          </a:xfrm>
          <a:prstGeom prst="rect">
            <a:avLst/>
          </a:prstGeom>
          <a:solidFill>
            <a:schemeClr val="bg1"/>
          </a:solidFill>
          <a:ln w="12700">
            <a:noFill/>
            <a:miter lim="400000"/>
          </a:ln>
          <a:extLst>
            <a:ext uri="{FAA26D3D-D897-4be2-8F04-BA451C77F1D7}">
              <ma14:placeholderFlag xmlns:ma14="http://schemas.microsoft.com/office/mac/drawingml/2011/main" val="1"/>
            </a:ext>
            <a:ext uri="{C572A759-6A51-4108-AA02-DFA0A04FC94B}">
              <ma14:wrappingTextBox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norm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a:r>
              <a:rPr lang="en-US" altLang="en-US" sz="1800">
                <a:solidFill>
                  <a:schemeClr val="tx2"/>
                </a:solidFill>
                <a:latin typeface="Times" charset="0"/>
              </a:rPr>
              <a:t> </a:t>
            </a:r>
            <a:r>
              <a:rPr lang="en-US" altLang="en-US" sz="3500" smtClean="0">
                <a:solidFill>
                  <a:srgbClr val="000000"/>
                </a:solidFill>
              </a:rPr>
              <a:t>N Atlantic </a:t>
            </a:r>
            <a:r>
              <a:rPr lang="en-US" altLang="en-US" sz="3500" dirty="0">
                <a:solidFill>
                  <a:srgbClr val="000000"/>
                </a:solidFill>
              </a:rPr>
              <a:t>DOC ∆</a:t>
            </a:r>
            <a:r>
              <a:rPr lang="en-US" altLang="en-US" sz="3500" baseline="30000" dirty="0">
                <a:solidFill>
                  <a:srgbClr val="000000"/>
                </a:solidFill>
              </a:rPr>
              <a:t>14</a:t>
            </a:r>
            <a:r>
              <a:rPr lang="en-US" altLang="en-US" sz="3500" dirty="0">
                <a:solidFill>
                  <a:srgbClr val="000000"/>
                </a:solidFill>
              </a:rPr>
              <a:t>C</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52400" y="0"/>
            <a:ext cx="2590800" cy="80327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Times" pitchFamily="-112" charset="0"/>
              </a:defRPr>
            </a:lvl6pPr>
            <a:lvl7pPr marL="914400" algn="ctr" rtl="0" fontAlgn="base">
              <a:spcBef>
                <a:spcPct val="0"/>
              </a:spcBef>
              <a:spcAft>
                <a:spcPct val="0"/>
              </a:spcAft>
              <a:defRPr sz="4400">
                <a:solidFill>
                  <a:schemeClr val="tx2"/>
                </a:solidFill>
                <a:latin typeface="Times" pitchFamily="-112" charset="0"/>
              </a:defRPr>
            </a:lvl7pPr>
            <a:lvl8pPr marL="1371600" algn="ctr" rtl="0" fontAlgn="base">
              <a:spcBef>
                <a:spcPct val="0"/>
              </a:spcBef>
              <a:spcAft>
                <a:spcPct val="0"/>
              </a:spcAft>
              <a:defRPr sz="4400">
                <a:solidFill>
                  <a:schemeClr val="tx2"/>
                </a:solidFill>
                <a:latin typeface="Times" pitchFamily="-112" charset="0"/>
              </a:defRPr>
            </a:lvl8pPr>
            <a:lvl9pPr marL="1828800" algn="ctr" rtl="0" fontAlgn="base">
              <a:spcBef>
                <a:spcPct val="0"/>
              </a:spcBef>
              <a:spcAft>
                <a:spcPct val="0"/>
              </a:spcAft>
              <a:defRPr sz="4400">
                <a:solidFill>
                  <a:schemeClr val="tx2"/>
                </a:solidFill>
                <a:latin typeface="Times" pitchFamily="-112" charset="0"/>
              </a:defRPr>
            </a:lvl9pPr>
          </a:lstStyle>
          <a:p>
            <a:pPr>
              <a:defRPr/>
            </a:pPr>
            <a:r>
              <a:rPr lang="en-US" sz="2400" dirty="0" smtClean="0">
                <a:solidFill>
                  <a:schemeClr val="accent3"/>
                </a:solidFill>
                <a:latin typeface="Helvetica"/>
                <a:cs typeface="Helvetica"/>
              </a:rPr>
              <a:t>Check yourself</a:t>
            </a:r>
            <a:endParaRPr lang="en-US" sz="2400" dirty="0">
              <a:solidFill>
                <a:schemeClr val="accent3"/>
              </a:solidFill>
              <a:latin typeface="Helvetica"/>
              <a:cs typeface="Helvetica"/>
            </a:endParaRPr>
          </a:p>
        </p:txBody>
      </p:sp>
      <p:sp>
        <p:nvSpPr>
          <p:cNvPr id="69634" name="Rectangle 2"/>
          <p:cNvSpPr>
            <a:spLocks noGrp="1" noChangeArrowheads="1"/>
          </p:cNvSpPr>
          <p:nvPr>
            <p:ph type="title"/>
          </p:nvPr>
        </p:nvSpPr>
        <p:spPr>
          <a:xfrm>
            <a:off x="1676400" y="23813"/>
            <a:ext cx="8153400" cy="1066800"/>
          </a:xfrm>
        </p:spPr>
        <p:txBody>
          <a:bodyPr/>
          <a:lstStyle/>
          <a:p>
            <a:pPr eaLnBrk="1" hangingPunct="1"/>
            <a:r>
              <a:rPr lang="en-US" altLang="en-US" sz="3600">
                <a:ea typeface="ＭＳ Ｐゴシック" charset="-128"/>
              </a:rPr>
              <a:t>Estimate of the amount of bomb </a:t>
            </a:r>
            <a:br>
              <a:rPr lang="en-US" altLang="en-US" sz="3600">
                <a:ea typeface="ＭＳ Ｐゴシック" charset="-128"/>
              </a:rPr>
            </a:br>
            <a:r>
              <a:rPr lang="en-US" altLang="en-US" sz="3600" baseline="30000">
                <a:ea typeface="ＭＳ Ｐゴシック" charset="-128"/>
              </a:rPr>
              <a:t>14</a:t>
            </a:r>
            <a:r>
              <a:rPr lang="en-US" altLang="en-US" sz="3600">
                <a:ea typeface="ＭＳ Ｐゴシック" charset="-128"/>
              </a:rPr>
              <a:t>C in deep N Atlantic DOC</a:t>
            </a:r>
            <a:endParaRPr lang="en-US" altLang="en-US" sz="2800">
              <a:ea typeface="ＭＳ Ｐゴシック" charset="-128"/>
            </a:endParaRPr>
          </a:p>
        </p:txBody>
      </p:sp>
      <p:cxnSp>
        <p:nvCxnSpPr>
          <p:cNvPr id="8" name="Straight Connector 7"/>
          <p:cNvCxnSpPr/>
          <p:nvPr/>
        </p:nvCxnSpPr>
        <p:spPr bwMode="auto">
          <a:xfrm>
            <a:off x="152400" y="1090613"/>
            <a:ext cx="8458200" cy="0"/>
          </a:xfrm>
          <a:prstGeom prst="line">
            <a:avLst/>
          </a:prstGeom>
          <a:noFill/>
          <a:ln w="25400" cap="flat" cmpd="sng" algn="ctr">
            <a:solidFill>
              <a:schemeClr val="tx1"/>
            </a:solidFill>
            <a:prstDash val="solid"/>
            <a:round/>
            <a:headEnd type="none" w="med" len="med"/>
            <a:tailEnd type="triangle" w="med" len="med"/>
          </a:ln>
          <a:effectLst/>
          <a:scene3d>
            <a:camera prst="orthographicFront"/>
            <a:lightRig rig="threePt" dir="t"/>
          </a:scene3d>
          <a:sp3d>
            <a:bevelT/>
          </a:sp3d>
        </p:spPr>
      </p:cxnSp>
      <p:sp>
        <p:nvSpPr>
          <p:cNvPr id="69638" name="TextBox 13"/>
          <p:cNvSpPr txBox="1">
            <a:spLocks noChangeArrowheads="1"/>
          </p:cNvSpPr>
          <p:nvPr/>
        </p:nvSpPr>
        <p:spPr bwMode="auto">
          <a:xfrm>
            <a:off x="304800" y="2133600"/>
            <a:ext cx="85820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dirty="0"/>
              <a:t>If the ∆</a:t>
            </a:r>
            <a:r>
              <a:rPr lang="en-US" altLang="en-US" baseline="30000" dirty="0"/>
              <a:t>14</a:t>
            </a:r>
            <a:r>
              <a:rPr lang="en-US" altLang="en-US" dirty="0"/>
              <a:t>C of deep DOC in the N </a:t>
            </a:r>
            <a:r>
              <a:rPr lang="en-US" altLang="en-US" dirty="0" smtClean="0"/>
              <a:t>Atlantic is </a:t>
            </a:r>
            <a:r>
              <a:rPr lang="en-US" altLang="en-US" dirty="0"/>
              <a:t>-417‰, the pre-bomb DOC was -456‰, </a:t>
            </a:r>
            <a:r>
              <a:rPr lang="en-US" altLang="en-US" dirty="0" smtClean="0"/>
              <a:t>and </a:t>
            </a:r>
            <a:r>
              <a:rPr lang="en-US" altLang="en-US" dirty="0"/>
              <a:t>surface DOC was +75, how much </a:t>
            </a:r>
            <a:r>
              <a:rPr lang="en-US" altLang="en-US" dirty="0" smtClean="0"/>
              <a:t>post-bomb </a:t>
            </a:r>
            <a:r>
              <a:rPr lang="en-US" altLang="en-US" dirty="0"/>
              <a:t>DOC is there in the deep </a:t>
            </a:r>
            <a:r>
              <a:rPr lang="en-US" altLang="en-US" dirty="0" smtClean="0"/>
              <a:t>N. </a:t>
            </a:r>
            <a:r>
              <a:rPr lang="en-US" altLang="en-US" dirty="0"/>
              <a:t>Atlantic</a:t>
            </a:r>
            <a:r>
              <a:rPr lang="en-US" altLang="en-US" dirty="0" smtClean="0"/>
              <a:t>?</a:t>
            </a:r>
          </a:p>
          <a:p>
            <a:endParaRPr lang="en-US" altLang="en-US" dirty="0"/>
          </a:p>
          <a:p>
            <a:pPr lvl="2"/>
            <a:r>
              <a:rPr lang="en-US" altLang="en-US" dirty="0"/>
              <a:t>a) 4%</a:t>
            </a:r>
          </a:p>
          <a:p>
            <a:pPr lvl="2"/>
            <a:r>
              <a:rPr lang="en-US" altLang="en-US" dirty="0"/>
              <a:t>b) 1%</a:t>
            </a:r>
          </a:p>
          <a:p>
            <a:pPr lvl="2"/>
            <a:r>
              <a:rPr lang="en-US" altLang="en-US" dirty="0"/>
              <a:t>c) 8%</a:t>
            </a:r>
          </a:p>
          <a:p>
            <a:pPr lvl="2"/>
            <a:r>
              <a:rPr lang="en-US" altLang="en-US" dirty="0"/>
              <a:t>d) 25%</a:t>
            </a:r>
          </a:p>
        </p:txBody>
      </p:sp>
      <p:pic>
        <p:nvPicPr>
          <p:cNvPr id="2" name="Picture 1"/>
          <p:cNvPicPr>
            <a:picLocks noChangeAspect="1"/>
          </p:cNvPicPr>
          <p:nvPr/>
        </p:nvPicPr>
        <p:blipFill>
          <a:blip r:embed="rId2"/>
          <a:stretch>
            <a:fillRect/>
          </a:stretch>
        </p:blipFill>
        <p:spPr>
          <a:xfrm>
            <a:off x="139700" y="190501"/>
            <a:ext cx="2463800" cy="184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52400" y="0"/>
            <a:ext cx="2590800" cy="80327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Times" pitchFamily="-112" charset="0"/>
              </a:defRPr>
            </a:lvl6pPr>
            <a:lvl7pPr marL="914400" algn="ctr" rtl="0" fontAlgn="base">
              <a:spcBef>
                <a:spcPct val="0"/>
              </a:spcBef>
              <a:spcAft>
                <a:spcPct val="0"/>
              </a:spcAft>
              <a:defRPr sz="4400">
                <a:solidFill>
                  <a:schemeClr val="tx2"/>
                </a:solidFill>
                <a:latin typeface="Times" pitchFamily="-112" charset="0"/>
              </a:defRPr>
            </a:lvl7pPr>
            <a:lvl8pPr marL="1371600" algn="ctr" rtl="0" fontAlgn="base">
              <a:spcBef>
                <a:spcPct val="0"/>
              </a:spcBef>
              <a:spcAft>
                <a:spcPct val="0"/>
              </a:spcAft>
              <a:defRPr sz="4400">
                <a:solidFill>
                  <a:schemeClr val="tx2"/>
                </a:solidFill>
                <a:latin typeface="Times" pitchFamily="-112" charset="0"/>
              </a:defRPr>
            </a:lvl8pPr>
            <a:lvl9pPr marL="1828800" algn="ctr" rtl="0" fontAlgn="base">
              <a:spcBef>
                <a:spcPct val="0"/>
              </a:spcBef>
              <a:spcAft>
                <a:spcPct val="0"/>
              </a:spcAft>
              <a:defRPr sz="4400">
                <a:solidFill>
                  <a:schemeClr val="tx2"/>
                </a:solidFill>
                <a:latin typeface="Times" pitchFamily="-112" charset="0"/>
              </a:defRPr>
            </a:lvl9pPr>
          </a:lstStyle>
          <a:p>
            <a:pPr>
              <a:defRPr/>
            </a:pPr>
            <a:r>
              <a:rPr lang="en-US" sz="2400" dirty="0" smtClean="0">
                <a:solidFill>
                  <a:schemeClr val="accent3"/>
                </a:solidFill>
                <a:latin typeface="Helvetica"/>
                <a:cs typeface="Helvetica"/>
              </a:rPr>
              <a:t>Check yourself</a:t>
            </a:r>
            <a:endParaRPr lang="en-US" sz="2400" dirty="0">
              <a:solidFill>
                <a:schemeClr val="accent3"/>
              </a:solidFill>
              <a:latin typeface="Helvetica"/>
              <a:cs typeface="Helvetica"/>
            </a:endParaRPr>
          </a:p>
        </p:txBody>
      </p:sp>
      <p:sp>
        <p:nvSpPr>
          <p:cNvPr id="69634" name="Rectangle 2"/>
          <p:cNvSpPr>
            <a:spLocks noGrp="1" noChangeArrowheads="1"/>
          </p:cNvSpPr>
          <p:nvPr>
            <p:ph type="title"/>
          </p:nvPr>
        </p:nvSpPr>
        <p:spPr>
          <a:xfrm>
            <a:off x="1676400" y="23813"/>
            <a:ext cx="8153400" cy="1066800"/>
          </a:xfrm>
        </p:spPr>
        <p:txBody>
          <a:bodyPr/>
          <a:lstStyle/>
          <a:p>
            <a:pPr eaLnBrk="1" hangingPunct="1"/>
            <a:r>
              <a:rPr lang="en-US" altLang="en-US" sz="3600">
                <a:ea typeface="ＭＳ Ｐゴシック" charset="-128"/>
              </a:rPr>
              <a:t>Estimate of the amount of bomb </a:t>
            </a:r>
            <a:br>
              <a:rPr lang="en-US" altLang="en-US" sz="3600">
                <a:ea typeface="ＭＳ Ｐゴシック" charset="-128"/>
              </a:rPr>
            </a:br>
            <a:r>
              <a:rPr lang="en-US" altLang="en-US" sz="3600" baseline="30000">
                <a:ea typeface="ＭＳ Ｐゴシック" charset="-128"/>
              </a:rPr>
              <a:t>14</a:t>
            </a:r>
            <a:r>
              <a:rPr lang="en-US" altLang="en-US" sz="3600">
                <a:ea typeface="ＭＳ Ｐゴシック" charset="-128"/>
              </a:rPr>
              <a:t>C in deep N Atlantic DOC</a:t>
            </a:r>
            <a:endParaRPr lang="en-US" altLang="en-US" sz="2800">
              <a:ea typeface="ＭＳ Ｐゴシック" charset="-128"/>
            </a:endParaRPr>
          </a:p>
        </p:txBody>
      </p:sp>
      <p:cxnSp>
        <p:nvCxnSpPr>
          <p:cNvPr id="8" name="Straight Connector 7"/>
          <p:cNvCxnSpPr/>
          <p:nvPr/>
        </p:nvCxnSpPr>
        <p:spPr bwMode="auto">
          <a:xfrm>
            <a:off x="152400" y="1090613"/>
            <a:ext cx="8458200" cy="0"/>
          </a:xfrm>
          <a:prstGeom prst="line">
            <a:avLst/>
          </a:prstGeom>
          <a:noFill/>
          <a:ln w="25400" cap="flat" cmpd="sng" algn="ctr">
            <a:solidFill>
              <a:schemeClr val="tx1"/>
            </a:solidFill>
            <a:prstDash val="solid"/>
            <a:round/>
            <a:headEnd type="none" w="med" len="med"/>
            <a:tailEnd type="triangle" w="med" len="med"/>
          </a:ln>
          <a:effectLst/>
          <a:scene3d>
            <a:camera prst="orthographicFront"/>
            <a:lightRig rig="threePt" dir="t"/>
          </a:scene3d>
          <a:sp3d>
            <a:bevelT/>
          </a:sp3d>
        </p:spPr>
      </p:cxnSp>
      <p:sp>
        <p:nvSpPr>
          <p:cNvPr id="69638" name="TextBox 13"/>
          <p:cNvSpPr txBox="1">
            <a:spLocks noChangeArrowheads="1"/>
          </p:cNvSpPr>
          <p:nvPr/>
        </p:nvSpPr>
        <p:spPr bwMode="auto">
          <a:xfrm>
            <a:off x="304800" y="2133600"/>
            <a:ext cx="85820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dirty="0"/>
              <a:t>If the ∆</a:t>
            </a:r>
            <a:r>
              <a:rPr lang="en-US" altLang="en-US" baseline="30000" dirty="0"/>
              <a:t>14</a:t>
            </a:r>
            <a:r>
              <a:rPr lang="en-US" altLang="en-US" dirty="0"/>
              <a:t>C of deep DOC in the N </a:t>
            </a:r>
            <a:r>
              <a:rPr lang="en-US" altLang="en-US" dirty="0" smtClean="0"/>
              <a:t>Atlantic is </a:t>
            </a:r>
            <a:r>
              <a:rPr lang="en-US" altLang="en-US" dirty="0"/>
              <a:t>-417‰, the pre-bomb DOC was -456‰, </a:t>
            </a:r>
            <a:r>
              <a:rPr lang="en-US" altLang="en-US" dirty="0" smtClean="0"/>
              <a:t>and </a:t>
            </a:r>
            <a:r>
              <a:rPr lang="en-US" altLang="en-US" dirty="0"/>
              <a:t>surface DOC was +75, how much </a:t>
            </a:r>
            <a:r>
              <a:rPr lang="en-US" altLang="en-US" dirty="0" smtClean="0"/>
              <a:t>post-bomb </a:t>
            </a:r>
            <a:r>
              <a:rPr lang="en-US" altLang="en-US" dirty="0"/>
              <a:t>DOC is there in the deep </a:t>
            </a:r>
            <a:r>
              <a:rPr lang="en-US" altLang="en-US" dirty="0" smtClean="0"/>
              <a:t>N. </a:t>
            </a:r>
            <a:r>
              <a:rPr lang="en-US" altLang="en-US" dirty="0"/>
              <a:t>Atlantic</a:t>
            </a:r>
            <a:r>
              <a:rPr lang="en-US" altLang="en-US" dirty="0" smtClean="0"/>
              <a:t>?</a:t>
            </a:r>
          </a:p>
          <a:p>
            <a:endParaRPr lang="en-US" altLang="en-US" dirty="0"/>
          </a:p>
          <a:p>
            <a:pPr lvl="2"/>
            <a:r>
              <a:rPr lang="en-US" altLang="en-US" dirty="0"/>
              <a:t>a) 4%</a:t>
            </a:r>
          </a:p>
          <a:p>
            <a:pPr lvl="2"/>
            <a:r>
              <a:rPr lang="en-US" altLang="en-US" dirty="0"/>
              <a:t>b) 1%</a:t>
            </a:r>
          </a:p>
          <a:p>
            <a:pPr lvl="2"/>
            <a:r>
              <a:rPr lang="en-US" altLang="en-US" dirty="0"/>
              <a:t>c) 8%</a:t>
            </a:r>
          </a:p>
          <a:p>
            <a:pPr lvl="2"/>
            <a:r>
              <a:rPr lang="en-US" altLang="en-US" dirty="0"/>
              <a:t>d) 25%</a:t>
            </a:r>
          </a:p>
        </p:txBody>
      </p:sp>
      <p:pic>
        <p:nvPicPr>
          <p:cNvPr id="2" name="Picture 1"/>
          <p:cNvPicPr>
            <a:picLocks noChangeAspect="1"/>
          </p:cNvPicPr>
          <p:nvPr/>
        </p:nvPicPr>
        <p:blipFill>
          <a:blip r:embed="rId2"/>
          <a:stretch>
            <a:fillRect/>
          </a:stretch>
        </p:blipFill>
        <p:spPr>
          <a:xfrm>
            <a:off x="139700" y="190501"/>
            <a:ext cx="2463800" cy="1847850"/>
          </a:xfrm>
          <a:prstGeom prst="rect">
            <a:avLst/>
          </a:prstGeom>
        </p:spPr>
      </p:pic>
      <p:sp>
        <p:nvSpPr>
          <p:cNvPr id="7" name="Left Arrow 6"/>
          <p:cNvSpPr/>
          <p:nvPr/>
        </p:nvSpPr>
        <p:spPr bwMode="auto">
          <a:xfrm>
            <a:off x="2514600" y="4343400"/>
            <a:ext cx="914400" cy="493256"/>
          </a:xfrm>
          <a:prstGeom prst="leftArrow">
            <a:avLst/>
          </a:prstGeom>
          <a:solidFill>
            <a:srgbClr val="0080FF"/>
          </a:solidFill>
          <a:ln w="25400"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Helvetica" pitchFamily="-112" charset="0"/>
            </a:endParaRPr>
          </a:p>
        </p:txBody>
      </p:sp>
      <p:sp>
        <p:nvSpPr>
          <p:cNvPr id="9" name="TextBox 8"/>
          <p:cNvSpPr txBox="1"/>
          <p:nvPr/>
        </p:nvSpPr>
        <p:spPr>
          <a:xfrm>
            <a:off x="3809999" y="4394200"/>
            <a:ext cx="4800601" cy="461665"/>
          </a:xfrm>
          <a:prstGeom prst="rect">
            <a:avLst/>
          </a:prstGeom>
          <a:noFill/>
        </p:spPr>
        <p:txBody>
          <a:bodyPr wrap="square" rtlCol="0">
            <a:spAutoFit/>
          </a:bodyPr>
          <a:lstStyle/>
          <a:p>
            <a:r>
              <a:rPr lang="en-US" dirty="0" smtClean="0"/>
              <a:t>-417‰= </a:t>
            </a:r>
            <a:r>
              <a:rPr lang="is-IS" dirty="0" smtClean="0"/>
              <a:t>-456(0.92) + 75(0.08)</a:t>
            </a:r>
            <a:endParaRPr lang="en-US" dirty="0"/>
          </a:p>
        </p:txBody>
      </p:sp>
    </p:spTree>
    <p:extLst>
      <p:ext uri="{BB962C8B-B14F-4D97-AF65-F5344CB8AC3E}">
        <p14:creationId xmlns:p14="http://schemas.microsoft.com/office/powerpoint/2010/main" val="18376497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0" y="381000"/>
            <a:ext cx="9144000" cy="1143000"/>
          </a:xfrm>
        </p:spPr>
        <p:txBody>
          <a:bodyPr/>
          <a:lstStyle/>
          <a:p>
            <a:pPr eaLnBrk="1" hangingPunct="1"/>
            <a:r>
              <a:rPr lang="en-US" altLang="en-US" sz="3600" dirty="0">
                <a:solidFill>
                  <a:srgbClr val="000000"/>
                </a:solidFill>
                <a:latin typeface="Helvetica" charset="0"/>
                <a:ea typeface="ＭＳ Ｐゴシック" charset="-128"/>
              </a:rPr>
              <a:t>Why does the ocean contain so much DIC</a:t>
            </a:r>
            <a:r>
              <a:rPr lang="en-US" altLang="en-US" sz="3600" dirty="0" smtClean="0">
                <a:solidFill>
                  <a:srgbClr val="000000"/>
                </a:solidFill>
                <a:latin typeface="Helvetica" charset="0"/>
                <a:ea typeface="ＭＳ Ｐゴシック" charset="-128"/>
              </a:rPr>
              <a:t>?</a:t>
            </a:r>
            <a:br>
              <a:rPr lang="en-US" altLang="en-US" sz="3600" dirty="0" smtClean="0">
                <a:solidFill>
                  <a:srgbClr val="000000"/>
                </a:solidFill>
                <a:latin typeface="Helvetica" charset="0"/>
                <a:ea typeface="ＭＳ Ｐゴシック" charset="-128"/>
              </a:rPr>
            </a:br>
            <a:r>
              <a:rPr lang="en-US" altLang="en-US" sz="3600" dirty="0" smtClean="0">
                <a:solidFill>
                  <a:srgbClr val="000000"/>
                </a:solidFill>
                <a:latin typeface="Helvetica" charset="0"/>
                <a:ea typeface="ＭＳ Ｐゴシック" charset="-128"/>
              </a:rPr>
              <a:t>(38,000 </a:t>
            </a:r>
            <a:r>
              <a:rPr lang="en-US" altLang="en-US" sz="3600" dirty="0" err="1" smtClean="0">
                <a:solidFill>
                  <a:srgbClr val="000000"/>
                </a:solidFill>
                <a:latin typeface="Helvetica" charset="0"/>
                <a:ea typeface="ＭＳ Ｐゴシック" charset="-128"/>
              </a:rPr>
              <a:t>GtC</a:t>
            </a:r>
            <a:r>
              <a:rPr lang="en-US" altLang="en-US" sz="3600" dirty="0" smtClean="0">
                <a:solidFill>
                  <a:srgbClr val="000000"/>
                </a:solidFill>
                <a:latin typeface="Helvetica" charset="0"/>
                <a:ea typeface="ＭＳ Ｐゴシック" charset="-128"/>
              </a:rPr>
              <a:t>)</a:t>
            </a:r>
            <a:endParaRPr lang="en-US" altLang="en-US" sz="3600" dirty="0">
              <a:solidFill>
                <a:srgbClr val="000000"/>
              </a:solidFill>
              <a:latin typeface="Helvetica" charset="0"/>
              <a:ea typeface="ＭＳ Ｐゴシック" charset="-128"/>
            </a:endParaRPr>
          </a:p>
        </p:txBody>
      </p:sp>
      <p:sp>
        <p:nvSpPr>
          <p:cNvPr id="22530" name="Rectangle 3"/>
          <p:cNvSpPr>
            <a:spLocks noGrp="1" noChangeArrowheads="1"/>
          </p:cNvSpPr>
          <p:nvPr>
            <p:ph type="body" idx="1"/>
          </p:nvPr>
        </p:nvSpPr>
        <p:spPr>
          <a:xfrm>
            <a:off x="457200" y="1981201"/>
            <a:ext cx="8458200" cy="4267200"/>
          </a:xfrm>
        </p:spPr>
        <p:txBody>
          <a:bodyPr/>
          <a:lstStyle/>
          <a:p>
            <a:pPr eaLnBrk="1" hangingPunct="1"/>
            <a:r>
              <a:rPr lang="en-US" altLang="en-US" dirty="0">
                <a:latin typeface="Helvetica" charset="0"/>
                <a:ea typeface="ＭＳ Ｐゴシック" charset="-128"/>
              </a:rPr>
              <a:t>CO</a:t>
            </a:r>
            <a:r>
              <a:rPr lang="en-US" altLang="en-US" baseline="-25000" dirty="0">
                <a:latin typeface="Helvetica" charset="0"/>
                <a:ea typeface="ＭＳ Ｐゴシック" charset="-128"/>
              </a:rPr>
              <a:t>2</a:t>
            </a:r>
            <a:r>
              <a:rPr lang="en-US" altLang="en-US" dirty="0">
                <a:latin typeface="Helvetica" charset="0"/>
                <a:ea typeface="ＭＳ Ｐゴシック" charset="-128"/>
              </a:rPr>
              <a:t> hydrates to H</a:t>
            </a:r>
            <a:r>
              <a:rPr lang="en-US" altLang="en-US" baseline="-25000" dirty="0">
                <a:latin typeface="Helvetica" charset="0"/>
                <a:ea typeface="ＭＳ Ｐゴシック" charset="-128"/>
              </a:rPr>
              <a:t>2</a:t>
            </a:r>
            <a:r>
              <a:rPr lang="en-US" altLang="en-US" dirty="0">
                <a:latin typeface="Helvetica" charset="0"/>
                <a:ea typeface="ＭＳ Ｐゴシック" charset="-128"/>
              </a:rPr>
              <a:t>CO</a:t>
            </a:r>
            <a:r>
              <a:rPr lang="en-US" altLang="en-US" baseline="-25000" dirty="0">
                <a:latin typeface="Helvetica" charset="0"/>
                <a:ea typeface="ＭＳ Ｐゴシック" charset="-128"/>
              </a:rPr>
              <a:t>3</a:t>
            </a:r>
            <a:r>
              <a:rPr lang="en-US" altLang="en-US" dirty="0">
                <a:latin typeface="Helvetica" charset="0"/>
                <a:ea typeface="ＭＳ Ｐゴシック" charset="-128"/>
              </a:rPr>
              <a:t> </a:t>
            </a:r>
          </a:p>
          <a:p>
            <a:pPr eaLnBrk="1" hangingPunct="1"/>
            <a:endParaRPr lang="en-US" altLang="en-US" dirty="0">
              <a:latin typeface="Helvetica" charset="0"/>
              <a:ea typeface="ＭＳ Ｐゴシック" charset="-128"/>
            </a:endParaRPr>
          </a:p>
          <a:p>
            <a:pPr eaLnBrk="1" hangingPunct="1">
              <a:buFontTx/>
              <a:buNone/>
            </a:pPr>
            <a:r>
              <a:rPr lang="en-US" altLang="en-US" dirty="0">
                <a:latin typeface="Helvetica" charset="0"/>
                <a:ea typeface="ＭＳ Ｐゴシック" charset="-128"/>
              </a:rPr>
              <a:t>	CO</a:t>
            </a:r>
            <a:r>
              <a:rPr lang="en-US" altLang="en-US" baseline="-25000" dirty="0">
                <a:latin typeface="Helvetica" charset="0"/>
                <a:ea typeface="ＭＳ Ｐゴシック" charset="-128"/>
              </a:rPr>
              <a:t>2(gas) </a:t>
            </a:r>
            <a:r>
              <a:rPr lang="en-US" altLang="en-US" dirty="0">
                <a:latin typeface="Helvetica" charset="0"/>
                <a:ea typeface="ＭＳ Ｐゴシック" charset="-128"/>
              </a:rPr>
              <a:t>+  H</a:t>
            </a:r>
            <a:r>
              <a:rPr lang="en-US" altLang="en-US" baseline="-25000" dirty="0">
                <a:latin typeface="Helvetica" charset="0"/>
                <a:ea typeface="ＭＳ Ｐゴシック" charset="-128"/>
              </a:rPr>
              <a:t>2</a:t>
            </a:r>
            <a:r>
              <a:rPr lang="en-US" altLang="en-US" dirty="0">
                <a:latin typeface="Helvetica" charset="0"/>
                <a:ea typeface="ＭＳ Ｐゴシック" charset="-128"/>
              </a:rPr>
              <a:t>O &lt;---&gt;   H</a:t>
            </a:r>
            <a:r>
              <a:rPr lang="en-US" altLang="en-US" baseline="-25000" dirty="0">
                <a:latin typeface="Helvetica" charset="0"/>
                <a:ea typeface="ＭＳ Ｐゴシック" charset="-128"/>
              </a:rPr>
              <a:t>2</a:t>
            </a:r>
            <a:r>
              <a:rPr lang="en-US" altLang="en-US" dirty="0">
                <a:latin typeface="Helvetica" charset="0"/>
                <a:ea typeface="ＭＳ Ｐゴシック" charset="-128"/>
              </a:rPr>
              <a:t>CO</a:t>
            </a:r>
            <a:r>
              <a:rPr lang="en-US" altLang="en-US" baseline="-25000" dirty="0">
                <a:latin typeface="Helvetica" charset="0"/>
                <a:ea typeface="ＭＳ Ｐゴシック" charset="-128"/>
              </a:rPr>
              <a:t>3</a:t>
            </a:r>
            <a:r>
              <a:rPr lang="en-US" altLang="en-US" dirty="0">
                <a:latin typeface="Helvetica" charset="0"/>
                <a:ea typeface="ＭＳ Ｐゴシック" charset="-128"/>
              </a:rPr>
              <a:t>		</a:t>
            </a:r>
          </a:p>
          <a:p>
            <a:pPr eaLnBrk="1" hangingPunct="1">
              <a:buFontTx/>
              <a:buNone/>
            </a:pPr>
            <a:r>
              <a:rPr lang="en-US" altLang="en-US" dirty="0">
                <a:latin typeface="Helvetica" charset="0"/>
                <a:ea typeface="ＭＳ Ｐゴシック" charset="-128"/>
              </a:rPr>
              <a:t>	</a:t>
            </a:r>
          </a:p>
          <a:p>
            <a:pPr eaLnBrk="1" hangingPunct="1">
              <a:buFontTx/>
              <a:buNone/>
            </a:pPr>
            <a:r>
              <a:rPr lang="en-US" altLang="en-US" dirty="0">
                <a:latin typeface="Helvetica" charset="0"/>
                <a:ea typeface="ＭＳ Ｐゴシック" charset="-128"/>
              </a:rPr>
              <a:t>	H</a:t>
            </a:r>
            <a:r>
              <a:rPr lang="en-US" altLang="en-US" baseline="-25000" dirty="0">
                <a:latin typeface="Helvetica" charset="0"/>
                <a:ea typeface="ＭＳ Ｐゴシック" charset="-128"/>
              </a:rPr>
              <a:t>2</a:t>
            </a:r>
            <a:r>
              <a:rPr lang="en-US" altLang="en-US" dirty="0">
                <a:latin typeface="Helvetica" charset="0"/>
                <a:ea typeface="ＭＳ Ｐゴシック" charset="-128"/>
              </a:rPr>
              <a:t>CO</a:t>
            </a:r>
            <a:r>
              <a:rPr lang="en-US" altLang="en-US" baseline="-25000" dirty="0">
                <a:latin typeface="Helvetica" charset="0"/>
                <a:ea typeface="ＭＳ Ｐゴシック" charset="-128"/>
              </a:rPr>
              <a:t>3</a:t>
            </a:r>
            <a:r>
              <a:rPr lang="en-US" altLang="en-US" dirty="0">
                <a:latin typeface="Helvetica" charset="0"/>
                <a:ea typeface="ＭＳ Ｐゴシック" charset="-128"/>
              </a:rPr>
              <a:t> </a:t>
            </a:r>
            <a:r>
              <a:rPr lang="en-US" altLang="en-US" i="1" dirty="0">
                <a:latin typeface="Helvetica" charset="0"/>
                <a:ea typeface="ＭＳ Ｐゴシック" charset="-128"/>
              </a:rPr>
              <a:t>(0.5%) </a:t>
            </a:r>
            <a:r>
              <a:rPr lang="en-US" altLang="en-US" dirty="0">
                <a:latin typeface="Helvetica" charset="0"/>
                <a:ea typeface="ＭＳ Ｐゴシック" charset="-128"/>
              </a:rPr>
              <a:t>&lt;---&gt;   H</a:t>
            </a:r>
            <a:r>
              <a:rPr lang="en-US" altLang="en-US" baseline="30000" dirty="0">
                <a:latin typeface="Helvetica" charset="0"/>
                <a:ea typeface="ＭＳ Ｐゴシック" charset="-128"/>
              </a:rPr>
              <a:t>+</a:t>
            </a:r>
            <a:r>
              <a:rPr lang="en-US" altLang="en-US" dirty="0">
                <a:latin typeface="Helvetica" charset="0"/>
                <a:ea typeface="ＭＳ Ｐゴシック" charset="-128"/>
              </a:rPr>
              <a:t> + </a:t>
            </a:r>
            <a:r>
              <a:rPr lang="en-US" altLang="en-US" b="1" dirty="0">
                <a:latin typeface="Helvetica" charset="0"/>
                <a:ea typeface="ＭＳ Ｐゴシック" charset="-128"/>
              </a:rPr>
              <a:t>HCO</a:t>
            </a:r>
            <a:r>
              <a:rPr lang="en-US" altLang="en-US" b="1" baseline="-25000" dirty="0">
                <a:latin typeface="Helvetica" charset="0"/>
                <a:ea typeface="ＭＳ Ｐゴシック" charset="-128"/>
              </a:rPr>
              <a:t>3</a:t>
            </a:r>
            <a:r>
              <a:rPr lang="en-US" altLang="en-US" b="1" i="1" baseline="30000" dirty="0">
                <a:latin typeface="Helvetica" charset="0"/>
                <a:ea typeface="ＭＳ Ｐゴシック" charset="-128"/>
              </a:rPr>
              <a:t>-</a:t>
            </a:r>
            <a:r>
              <a:rPr lang="en-US" altLang="en-US" b="1" i="1" dirty="0">
                <a:latin typeface="Helvetica" charset="0"/>
                <a:ea typeface="ＭＳ Ｐゴシック" charset="-128"/>
              </a:rPr>
              <a:t>   (89%)</a:t>
            </a:r>
            <a:r>
              <a:rPr lang="en-US" altLang="en-US" dirty="0">
                <a:latin typeface="Helvetica" charset="0"/>
                <a:ea typeface="ＭＳ Ｐゴシック" charset="-128"/>
              </a:rPr>
              <a:t>		</a:t>
            </a:r>
          </a:p>
          <a:p>
            <a:pPr eaLnBrk="1" hangingPunct="1">
              <a:buFontTx/>
              <a:buNone/>
            </a:pPr>
            <a:r>
              <a:rPr lang="en-US" altLang="en-US" dirty="0">
                <a:latin typeface="Helvetica" charset="0"/>
                <a:ea typeface="ＭＳ Ｐゴシック" charset="-128"/>
              </a:rPr>
              <a:t>	HCO</a:t>
            </a:r>
            <a:r>
              <a:rPr lang="en-US" altLang="en-US" baseline="-25000" dirty="0">
                <a:latin typeface="Helvetica" charset="0"/>
                <a:ea typeface="ＭＳ Ｐゴシック" charset="-128"/>
              </a:rPr>
              <a:t>3</a:t>
            </a:r>
            <a:r>
              <a:rPr lang="en-US" altLang="en-US" baseline="30000" dirty="0">
                <a:latin typeface="Helvetica" charset="0"/>
                <a:ea typeface="ＭＳ Ｐゴシック" charset="-128"/>
              </a:rPr>
              <a:t>-</a:t>
            </a:r>
            <a:r>
              <a:rPr lang="en-US" altLang="en-US" dirty="0">
                <a:latin typeface="Helvetica" charset="0"/>
                <a:ea typeface="ＭＳ Ｐゴシック" charset="-128"/>
              </a:rPr>
              <a:t>  &lt;---&gt;  H</a:t>
            </a:r>
            <a:r>
              <a:rPr lang="en-US" altLang="en-US" baseline="30000" dirty="0">
                <a:latin typeface="Helvetica" charset="0"/>
                <a:ea typeface="ＭＳ Ｐゴシック" charset="-128"/>
              </a:rPr>
              <a:t>+</a:t>
            </a:r>
            <a:r>
              <a:rPr lang="en-US" altLang="en-US" dirty="0">
                <a:latin typeface="Helvetica" charset="0"/>
                <a:ea typeface="ＭＳ Ｐゴシック" charset="-128"/>
              </a:rPr>
              <a:t>  +  </a:t>
            </a:r>
            <a:r>
              <a:rPr lang="en-US" altLang="en-US" dirty="0" smtClean="0">
                <a:latin typeface="Helvetica" charset="0"/>
                <a:ea typeface="ＭＳ Ｐゴシック" charset="-128"/>
              </a:rPr>
              <a:t>CO</a:t>
            </a:r>
            <a:r>
              <a:rPr lang="en-US" altLang="en-US" baseline="-25000" dirty="0" smtClean="0">
                <a:latin typeface="Helvetica" charset="0"/>
                <a:ea typeface="ＭＳ Ｐゴシック" charset="-128"/>
              </a:rPr>
              <a:t>3</a:t>
            </a:r>
            <a:r>
              <a:rPr lang="en-US" altLang="en-US" baseline="30000" dirty="0" smtClean="0">
                <a:latin typeface="Helvetica" charset="0"/>
                <a:ea typeface="ＭＳ Ｐゴシック" charset="-128"/>
              </a:rPr>
              <a:t>2-</a:t>
            </a:r>
            <a:r>
              <a:rPr lang="en-US" altLang="en-US" baseline="-25000" dirty="0" smtClean="0">
                <a:latin typeface="Helvetica" charset="0"/>
                <a:ea typeface="ＭＳ Ｐゴシック" charset="-128"/>
              </a:rPr>
              <a:t> </a:t>
            </a:r>
            <a:r>
              <a:rPr lang="en-US" altLang="en-US" baseline="30000" dirty="0" smtClean="0">
                <a:latin typeface="Helvetica" charset="0"/>
                <a:ea typeface="ＭＳ Ｐゴシック" charset="-128"/>
              </a:rPr>
              <a:t>=</a:t>
            </a:r>
            <a:r>
              <a:rPr lang="en-US" altLang="en-US" dirty="0" smtClean="0">
                <a:latin typeface="Helvetica" charset="0"/>
                <a:ea typeface="ＭＳ Ｐゴシック" charset="-128"/>
              </a:rPr>
              <a:t> </a:t>
            </a:r>
            <a:r>
              <a:rPr lang="en-US" altLang="en-US" i="1" dirty="0">
                <a:latin typeface="Helvetica" charset="0"/>
                <a:ea typeface="ＭＳ Ｐゴシック" charset="-128"/>
              </a:rPr>
              <a:t>(10.5</a:t>
            </a:r>
            <a:r>
              <a:rPr lang="en-US" altLang="en-US" i="1" dirty="0" smtClean="0">
                <a:latin typeface="Helvetica" charset="0"/>
                <a:ea typeface="ＭＳ Ｐゴシック" charset="-128"/>
              </a:rPr>
              <a:t>%)</a:t>
            </a:r>
            <a:endParaRPr lang="en-US" altLang="en-US" dirty="0">
              <a:latin typeface="Helvetica" charset="0"/>
              <a:ea typeface="ＭＳ Ｐゴシック" charset="-128"/>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Content Placeholder 1" descr="Screen Shot 2016-07-25 at 2.19.21 PM.png"/>
          <p:cNvPicPr>
            <a:picLocks noGrp="1" noChangeAspect="1"/>
          </p:cNvPicPr>
          <p:nvPr>
            <p:ph/>
          </p:nvPr>
        </p:nvPicPr>
        <p:blipFill>
          <a:blip r:embed="rId2">
            <a:extLst>
              <a:ext uri="{28A0092B-C50C-407E-A947-70E740481C1C}">
                <a14:useLocalDpi xmlns:a14="http://schemas.microsoft.com/office/drawing/2010/main" val="0"/>
              </a:ext>
            </a:extLst>
          </a:blip>
          <a:srcRect t="-317" b="23"/>
          <a:stretch>
            <a:fillRect/>
          </a:stretch>
        </p:blipFill>
        <p:spPr>
          <a:xfrm>
            <a:off x="1371600" y="800100"/>
            <a:ext cx="6629400" cy="5600700"/>
          </a:xfrm>
        </p:spPr>
      </p:pic>
      <p:sp>
        <p:nvSpPr>
          <p:cNvPr id="3" name="Shape 152"/>
          <p:cNvSpPr txBox="1">
            <a:spLocks/>
          </p:cNvSpPr>
          <p:nvPr/>
        </p:nvSpPr>
        <p:spPr bwMode="auto">
          <a:xfrm>
            <a:off x="533400" y="38100"/>
            <a:ext cx="8204200" cy="684998"/>
          </a:xfrm>
          <a:prstGeom prst="rect">
            <a:avLst/>
          </a:prstGeom>
          <a:noFill/>
          <a:ln w="12700">
            <a:noFill/>
            <a:miter lim="400000"/>
          </a:ln>
          <a:scene3d>
            <a:camera prst="orthographicFront"/>
            <a:lightRig rig="threePt" dir="t"/>
          </a:scene3d>
          <a:sp3d>
            <a:bevelT w="165100" prst="coolSlant"/>
          </a:sp3d>
          <a:extLst>
            <a:ext uri="{FAA26D3D-D897-4be2-8F04-BA451C77F1D7}">
              <ma14:placeholderFlag xmlns:ma14="http://schemas.microsoft.com/office/mac/drawingml/2011/main" val="1"/>
            </a:ext>
            <a:ext uri="{C572A759-6A51-4108-AA02-DFA0A04FC94B}">
              <ma14:wrappingTextBox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normAutofit fontScale="82500" lnSpcReduction="10000"/>
          </a:bodyPr>
          <a:lstStyle>
            <a:lvl1pPr algn="ctr" rtl="0" eaLnBrk="0" fontAlgn="base" hangingPunct="0">
              <a:spcBef>
                <a:spcPct val="0"/>
              </a:spcBef>
              <a:spcAft>
                <a:spcPct val="0"/>
              </a:spcAft>
              <a:defRPr sz="44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400">
                <a:solidFill>
                  <a:schemeClr val="tx2"/>
                </a:solidFill>
                <a:latin typeface="Times" pitchFamily="-112" charset="0"/>
                <a:ea typeface="ＭＳ Ｐゴシック" pitchFamily="-112" charset="-128"/>
                <a:cs typeface="ＭＳ Ｐゴシック" pitchFamily="-112" charset="-128"/>
              </a:defRPr>
            </a:lvl5pPr>
            <a:lvl6pPr marL="457200" algn="ctr" rtl="0" fontAlgn="base">
              <a:spcBef>
                <a:spcPct val="0"/>
              </a:spcBef>
              <a:spcAft>
                <a:spcPct val="0"/>
              </a:spcAft>
              <a:defRPr sz="4400">
                <a:solidFill>
                  <a:schemeClr val="tx2"/>
                </a:solidFill>
                <a:latin typeface="Times" pitchFamily="-112" charset="0"/>
              </a:defRPr>
            </a:lvl6pPr>
            <a:lvl7pPr marL="914400" algn="ctr" rtl="0" fontAlgn="base">
              <a:spcBef>
                <a:spcPct val="0"/>
              </a:spcBef>
              <a:spcAft>
                <a:spcPct val="0"/>
              </a:spcAft>
              <a:defRPr sz="4400">
                <a:solidFill>
                  <a:schemeClr val="tx2"/>
                </a:solidFill>
                <a:latin typeface="Times" pitchFamily="-112" charset="0"/>
              </a:defRPr>
            </a:lvl7pPr>
            <a:lvl8pPr marL="1371600" algn="ctr" rtl="0" fontAlgn="base">
              <a:spcBef>
                <a:spcPct val="0"/>
              </a:spcBef>
              <a:spcAft>
                <a:spcPct val="0"/>
              </a:spcAft>
              <a:defRPr sz="4400">
                <a:solidFill>
                  <a:schemeClr val="tx2"/>
                </a:solidFill>
                <a:latin typeface="Times" pitchFamily="-112" charset="0"/>
              </a:defRPr>
            </a:lvl8pPr>
            <a:lvl9pPr marL="1828800" algn="ctr" rtl="0" fontAlgn="base">
              <a:spcBef>
                <a:spcPct val="0"/>
              </a:spcBef>
              <a:spcAft>
                <a:spcPct val="0"/>
              </a:spcAft>
              <a:defRPr sz="4400">
                <a:solidFill>
                  <a:schemeClr val="tx2"/>
                </a:solidFill>
                <a:latin typeface="Times" pitchFamily="-112" charset="0"/>
              </a:defRPr>
            </a:lvl9pPr>
          </a:lstStyle>
          <a:p>
            <a:pPr>
              <a:defRPr sz="1800"/>
            </a:pPr>
            <a:r>
              <a:rPr lang="en-US" sz="3600" dirty="0" smtClean="0">
                <a:solidFill>
                  <a:srgbClr val="000000"/>
                </a:solidFill>
                <a:latin typeface="Helvetica"/>
                <a:cs typeface="Helvetica"/>
              </a:rPr>
              <a:t>Physics plays a large role in [DOC</a:t>
            </a:r>
            <a:r>
              <a:rPr lang="en-US" sz="3600" dirty="0" smtClean="0">
                <a:solidFill>
                  <a:srgbClr val="000000"/>
                </a:solidFill>
                <a:latin typeface="Helvetica"/>
                <a:cs typeface="Helvetica"/>
              </a:rPr>
              <a:t>] &amp; </a:t>
            </a:r>
            <a:r>
              <a:rPr lang="en-US" sz="3600" dirty="0" smtClean="0">
                <a:solidFill>
                  <a:srgbClr val="000000"/>
                </a:solidFill>
                <a:latin typeface="Symbol" charset="2"/>
                <a:ea typeface="Symbol" charset="2"/>
                <a:cs typeface="Symbol" charset="2"/>
              </a:rPr>
              <a:t>D</a:t>
            </a:r>
            <a:r>
              <a:rPr lang="en-US" sz="3600" baseline="30000" dirty="0" smtClean="0">
                <a:solidFill>
                  <a:srgbClr val="000000"/>
                </a:solidFill>
                <a:latin typeface="Helvetica"/>
                <a:cs typeface="Helvetica"/>
              </a:rPr>
              <a:t>14</a:t>
            </a:r>
            <a:r>
              <a:rPr lang="en-US" sz="3600" dirty="0" smtClean="0">
                <a:solidFill>
                  <a:srgbClr val="000000"/>
                </a:solidFill>
                <a:latin typeface="Helvetica"/>
                <a:cs typeface="Helvetica"/>
              </a:rPr>
              <a:t>C Age</a:t>
            </a:r>
            <a:endParaRPr lang="en-US" sz="3600" dirty="0">
              <a:solidFill>
                <a:srgbClr val="000000"/>
              </a:solidFill>
              <a:latin typeface="Helvetica"/>
              <a:cs typeface="Helvetica"/>
            </a:endParaRPr>
          </a:p>
        </p:txBody>
      </p:sp>
      <p:sp>
        <p:nvSpPr>
          <p:cNvPr id="70661" name="TextBox 1"/>
          <p:cNvSpPr txBox="1">
            <a:spLocks noChangeArrowheads="1"/>
          </p:cNvSpPr>
          <p:nvPr/>
        </p:nvSpPr>
        <p:spPr bwMode="auto">
          <a:xfrm>
            <a:off x="6477000" y="4267200"/>
            <a:ext cx="20843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Except for the</a:t>
            </a:r>
          </a:p>
          <a:p>
            <a:r>
              <a:rPr lang="en-US" altLang="en-US"/>
              <a:t>S Ocean</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066800"/>
            <a:ext cx="9144000" cy="7587575"/>
          </a:xfrm>
          <a:prstGeom prst="rect">
            <a:avLst/>
          </a:prstGeom>
        </p:spPr>
      </p:pic>
      <p:sp>
        <p:nvSpPr>
          <p:cNvPr id="4" name="TextBox 3"/>
          <p:cNvSpPr txBox="1"/>
          <p:nvPr/>
        </p:nvSpPr>
        <p:spPr>
          <a:xfrm>
            <a:off x="304800" y="130076"/>
            <a:ext cx="5715000" cy="1323439"/>
          </a:xfrm>
          <a:prstGeom prst="rect">
            <a:avLst/>
          </a:prstGeom>
          <a:noFill/>
        </p:spPr>
        <p:txBody>
          <a:bodyPr wrap="square" rtlCol="0">
            <a:spAutoFit/>
          </a:bodyPr>
          <a:lstStyle/>
          <a:p>
            <a:r>
              <a:rPr lang="en-US" sz="4000" dirty="0" smtClean="0">
                <a:solidFill>
                  <a:schemeClr val="bg1"/>
                </a:solidFill>
              </a:rPr>
              <a:t>Microbes also play </a:t>
            </a:r>
            <a:br>
              <a:rPr lang="en-US" sz="4000" dirty="0" smtClean="0">
                <a:solidFill>
                  <a:schemeClr val="bg1"/>
                </a:solidFill>
              </a:rPr>
            </a:br>
            <a:r>
              <a:rPr lang="en-US" sz="4000" dirty="0" smtClean="0">
                <a:solidFill>
                  <a:schemeClr val="bg1"/>
                </a:solidFill>
              </a:rPr>
              <a:t>a central role</a:t>
            </a:r>
            <a:r>
              <a:rPr lang="is-IS" sz="4000" dirty="0" smtClean="0">
                <a:solidFill>
                  <a:schemeClr val="bg1"/>
                </a:solidFill>
              </a:rPr>
              <a:t>…</a:t>
            </a:r>
            <a:endParaRPr lang="en-US" sz="4000" dirty="0">
              <a:solidFill>
                <a:schemeClr val="bg1"/>
              </a:solidFill>
            </a:endParaRPr>
          </a:p>
        </p:txBody>
      </p:sp>
    </p:spTree>
    <p:extLst>
      <p:ext uri="{BB962C8B-B14F-4D97-AF65-F5344CB8AC3E}">
        <p14:creationId xmlns:p14="http://schemas.microsoft.com/office/powerpoint/2010/main" val="19665620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066800"/>
            <a:ext cx="9144000" cy="7587575"/>
          </a:xfrm>
          <a:prstGeom prst="rect">
            <a:avLst/>
          </a:prstGeom>
        </p:spPr>
      </p:pic>
      <p:pic>
        <p:nvPicPr>
          <p:cNvPr id="7" name="Picture 4" descr="Jiao Nature Publishing Group 2010 2.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5823" y="609600"/>
            <a:ext cx="4260273" cy="3429000"/>
          </a:xfrm>
          <a:prstGeom prst="rect">
            <a:avLst/>
          </a:prstGeom>
          <a:solidFill>
            <a:schemeClr val="bg1"/>
          </a:solidFill>
          <a:ln w="9525">
            <a:solidFill>
              <a:schemeClr val="tx1"/>
            </a:solidFill>
            <a:miter lim="800000"/>
            <a:headEnd/>
            <a:tailEnd/>
          </a:ln>
        </p:spPr>
      </p:pic>
      <p:sp>
        <p:nvSpPr>
          <p:cNvPr id="2" name="TextBox 1"/>
          <p:cNvSpPr txBox="1"/>
          <p:nvPr/>
        </p:nvSpPr>
        <p:spPr>
          <a:xfrm>
            <a:off x="381000" y="3505200"/>
            <a:ext cx="2667000" cy="369332"/>
          </a:xfrm>
          <a:prstGeom prst="rect">
            <a:avLst/>
          </a:prstGeom>
          <a:noFill/>
        </p:spPr>
        <p:txBody>
          <a:bodyPr wrap="square" rtlCol="0">
            <a:spAutoFit/>
          </a:bodyPr>
          <a:lstStyle/>
          <a:p>
            <a:r>
              <a:rPr lang="en-US" sz="1800" dirty="0" smtClean="0">
                <a:solidFill>
                  <a:schemeClr val="bg1"/>
                </a:solidFill>
              </a:rPr>
              <a:t>Jiao et al, 2010</a:t>
            </a:r>
            <a:endParaRPr lang="en-US" sz="1800" dirty="0">
              <a:solidFill>
                <a:schemeClr val="bg1"/>
              </a:solidFill>
            </a:endParaRPr>
          </a:p>
        </p:txBody>
      </p:sp>
    </p:spTree>
    <p:extLst>
      <p:ext uri="{BB962C8B-B14F-4D97-AF65-F5344CB8AC3E}">
        <p14:creationId xmlns:p14="http://schemas.microsoft.com/office/powerpoint/2010/main" val="15083158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066800"/>
            <a:ext cx="9144000" cy="7587575"/>
          </a:xfrm>
          <a:prstGeom prst="rect">
            <a:avLst/>
          </a:prstGeom>
        </p:spPr>
      </p:pic>
      <p:pic>
        <p:nvPicPr>
          <p:cNvPr id="7" name="Picture 4" descr="Jiao Nature Publishing Group 2010 2.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5823" y="609600"/>
            <a:ext cx="4260273" cy="3429000"/>
          </a:xfrm>
          <a:prstGeom prst="rect">
            <a:avLst/>
          </a:prstGeom>
          <a:solidFill>
            <a:schemeClr val="bg1"/>
          </a:solidFill>
          <a:ln w="9525">
            <a:solidFill>
              <a:schemeClr val="tx1"/>
            </a:solidFill>
            <a:miter lim="800000"/>
            <a:headEnd/>
            <a:tailEnd/>
          </a:ln>
        </p:spPr>
      </p:pic>
      <p:pic>
        <p:nvPicPr>
          <p:cNvPr id="8" name="Picture 7" descr="Jiao_MCP_DO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48502" y="457200"/>
            <a:ext cx="4620392" cy="5715000"/>
          </a:xfrm>
          <a:prstGeom prst="rect">
            <a:avLst/>
          </a:prstGeom>
        </p:spPr>
      </p:pic>
      <p:sp>
        <p:nvSpPr>
          <p:cNvPr id="5" name="TextBox 4"/>
          <p:cNvSpPr txBox="1"/>
          <p:nvPr/>
        </p:nvSpPr>
        <p:spPr>
          <a:xfrm>
            <a:off x="381000" y="3505200"/>
            <a:ext cx="2667000" cy="369332"/>
          </a:xfrm>
          <a:prstGeom prst="rect">
            <a:avLst/>
          </a:prstGeom>
          <a:noFill/>
        </p:spPr>
        <p:txBody>
          <a:bodyPr wrap="square" rtlCol="0">
            <a:spAutoFit/>
          </a:bodyPr>
          <a:lstStyle/>
          <a:p>
            <a:r>
              <a:rPr lang="en-US" sz="1800" dirty="0" smtClean="0">
                <a:solidFill>
                  <a:schemeClr val="bg1"/>
                </a:solidFill>
              </a:rPr>
              <a:t>Jiao et al, 2010</a:t>
            </a:r>
            <a:endParaRPr lang="en-US" sz="1800" dirty="0">
              <a:solidFill>
                <a:schemeClr val="bg1"/>
              </a:solidFill>
            </a:endParaRPr>
          </a:p>
        </p:txBody>
      </p:sp>
    </p:spTree>
    <p:extLst>
      <p:ext uri="{BB962C8B-B14F-4D97-AF65-F5344CB8AC3E}">
        <p14:creationId xmlns:p14="http://schemas.microsoft.com/office/powerpoint/2010/main" val="6922114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304800" y="0"/>
            <a:ext cx="8839200" cy="990600"/>
          </a:xfrm>
        </p:spPr>
        <p:txBody>
          <a:bodyPr/>
          <a:lstStyle/>
          <a:p>
            <a:pPr algn="l" eaLnBrk="1" hangingPunct="1"/>
            <a:r>
              <a:rPr lang="en-US" altLang="en-US" sz="3200">
                <a:solidFill>
                  <a:srgbClr val="FF0000"/>
                </a:solidFill>
                <a:latin typeface="Helvetica" charset="0"/>
                <a:ea typeface="ＭＳ Ｐゴシック" charset="-128"/>
              </a:rPr>
              <a:t> </a:t>
            </a:r>
            <a:r>
              <a:rPr lang="en-US" altLang="en-US" sz="3200">
                <a:solidFill>
                  <a:srgbClr val="000000"/>
                </a:solidFill>
                <a:latin typeface="Helvetica" charset="0"/>
                <a:ea typeface="ＭＳ Ｐゴシック" charset="-128"/>
              </a:rPr>
              <a:t>Particulate Organic C (POC)</a:t>
            </a:r>
            <a:endParaRPr lang="en-US" altLang="en-US">
              <a:solidFill>
                <a:srgbClr val="000000"/>
              </a:solidFill>
              <a:ea typeface="ＭＳ Ｐゴシック" charset="-128"/>
            </a:endParaRPr>
          </a:p>
        </p:txBody>
      </p:sp>
      <p:sp>
        <p:nvSpPr>
          <p:cNvPr id="69635" name="Rectangle 3"/>
          <p:cNvSpPr>
            <a:spLocks noGrp="1" noChangeArrowheads="1"/>
          </p:cNvSpPr>
          <p:nvPr>
            <p:ph type="body" sz="half" idx="2"/>
          </p:nvPr>
        </p:nvSpPr>
        <p:spPr>
          <a:xfrm>
            <a:off x="304800" y="990600"/>
            <a:ext cx="2819400" cy="5410200"/>
          </a:xfrm>
        </p:spPr>
        <p:txBody>
          <a:bodyPr/>
          <a:lstStyle/>
          <a:p>
            <a:pPr eaLnBrk="1" hangingPunct="1">
              <a:buFontTx/>
              <a:buNone/>
            </a:pPr>
            <a:r>
              <a:rPr lang="en-US" altLang="en-US" sz="1700" dirty="0" smtClean="0">
                <a:latin typeface="Helvetica" charset="0"/>
                <a:ea typeface="ＭＳ Ｐゴシック" charset="-128"/>
              </a:rPr>
              <a:t>&gt; 0.2 µm</a:t>
            </a:r>
          </a:p>
          <a:p>
            <a:pPr eaLnBrk="1" hangingPunct="1">
              <a:buFontTx/>
              <a:buNone/>
            </a:pPr>
            <a:endParaRPr lang="en-US" altLang="en-US" sz="1700" dirty="0">
              <a:latin typeface="Helvetica" charset="0"/>
              <a:ea typeface="ＭＳ Ｐゴシック" charset="-128"/>
            </a:endParaRPr>
          </a:p>
          <a:p>
            <a:pPr eaLnBrk="1" hangingPunct="1">
              <a:buFontTx/>
              <a:buNone/>
            </a:pPr>
            <a:r>
              <a:rPr lang="en-US" altLang="en-US" sz="1700" dirty="0">
                <a:latin typeface="Helvetica" charset="0"/>
                <a:ea typeface="ＭＳ Ｐゴシック" charset="-128"/>
              </a:rPr>
              <a:t>- Includes:</a:t>
            </a:r>
          </a:p>
          <a:p>
            <a:pPr eaLnBrk="1" hangingPunct="1">
              <a:buFontTx/>
              <a:buNone/>
            </a:pPr>
            <a:r>
              <a:rPr lang="en-US" altLang="en-US" sz="1700" dirty="0">
                <a:latin typeface="Helvetica" charset="0"/>
                <a:ea typeface="ＭＳ Ｐゴシック" charset="-128"/>
              </a:rPr>
              <a:t>• fecal pellets, </a:t>
            </a:r>
            <a:r>
              <a:rPr lang="en-US" altLang="en-US" sz="1700" dirty="0" err="1">
                <a:latin typeface="Helvetica" charset="0"/>
                <a:ea typeface="ＭＳ Ｐゴシック" charset="-128"/>
              </a:rPr>
              <a:t>forams</a:t>
            </a:r>
            <a:r>
              <a:rPr lang="en-US" altLang="en-US" sz="1700" dirty="0">
                <a:latin typeface="Helvetica" charset="0"/>
                <a:ea typeface="ＭＳ Ｐゴシック" charset="-128"/>
              </a:rPr>
              <a:t>, small organisms, marine snow, clay, silt</a:t>
            </a:r>
          </a:p>
          <a:p>
            <a:pPr eaLnBrk="1" hangingPunct="1">
              <a:buFontTx/>
              <a:buNone/>
            </a:pPr>
            <a:endParaRPr lang="en-US" altLang="en-US" sz="1700" dirty="0" smtClean="0">
              <a:latin typeface="Helvetica" charset="0"/>
              <a:ea typeface="ＭＳ Ｐゴシック" charset="-128"/>
            </a:endParaRPr>
          </a:p>
          <a:p>
            <a:pPr eaLnBrk="1" hangingPunct="1">
              <a:buFontTx/>
              <a:buNone/>
            </a:pPr>
            <a:r>
              <a:rPr lang="en-US" altLang="en-US" sz="1700" dirty="0" smtClean="0">
                <a:latin typeface="Helvetica" charset="0"/>
                <a:ea typeface="ＭＳ Ｐゴシック" charset="-128"/>
              </a:rPr>
              <a:t>POC can sink rapidly! (&gt;50µm)</a:t>
            </a:r>
            <a:endParaRPr lang="en-US" altLang="en-US" sz="1700" dirty="0">
              <a:latin typeface="Helvetica" charset="0"/>
              <a:ea typeface="ＭＳ Ｐゴシック" charset="-128"/>
            </a:endParaRPr>
          </a:p>
          <a:p>
            <a:pPr eaLnBrk="1" hangingPunct="1">
              <a:buFontTx/>
              <a:buNone/>
            </a:pPr>
            <a:r>
              <a:rPr lang="en-US" altLang="en-US" sz="1700" dirty="0" smtClean="0">
                <a:latin typeface="Helvetica" charset="0"/>
                <a:ea typeface="ＭＳ Ｐゴシック" charset="-128"/>
              </a:rPr>
              <a:t>or </a:t>
            </a:r>
            <a:r>
              <a:rPr lang="en-US" altLang="en-US" sz="1700" dirty="0">
                <a:latin typeface="Helvetica" charset="0"/>
                <a:ea typeface="ＭＳ Ｐゴシック" charset="-128"/>
              </a:rPr>
              <a:t>not</a:t>
            </a:r>
            <a:r>
              <a:rPr lang="en-US" altLang="en-US" sz="1700" dirty="0" smtClean="0">
                <a:latin typeface="Helvetica" charset="0"/>
                <a:ea typeface="ＭＳ Ｐゴシック" charset="-128"/>
              </a:rPr>
              <a:t>! </a:t>
            </a:r>
          </a:p>
          <a:p>
            <a:pPr eaLnBrk="1" hangingPunct="1">
              <a:buFontTx/>
              <a:buNone/>
            </a:pPr>
            <a:r>
              <a:rPr lang="en-US" altLang="en-US" sz="1700" dirty="0">
                <a:latin typeface="Helvetica" charset="0"/>
                <a:ea typeface="ＭＳ Ｐゴシック" charset="-128"/>
              </a:rPr>
              <a:t>	</a:t>
            </a:r>
            <a:r>
              <a:rPr lang="en-US" altLang="en-US" sz="1700" dirty="0" smtClean="0">
                <a:latin typeface="Helvetica" charset="0"/>
                <a:ea typeface="ＭＳ Ｐゴシック" charset="-128"/>
              </a:rPr>
              <a:t>(&lt;50µm)</a:t>
            </a:r>
            <a:endParaRPr lang="en-US" altLang="en-US" sz="1700" dirty="0">
              <a:latin typeface="Helvetica" charset="0"/>
              <a:ea typeface="ＭＳ Ｐゴシック" charset="-128"/>
            </a:endParaRPr>
          </a:p>
          <a:p>
            <a:pPr eaLnBrk="1" hangingPunct="1">
              <a:buFontTx/>
              <a:buNone/>
            </a:pPr>
            <a:endParaRPr lang="en-US" altLang="en-US" sz="1700" dirty="0">
              <a:latin typeface="Helvetica" charset="0"/>
              <a:ea typeface="ＭＳ Ｐゴシック" charset="-128"/>
            </a:endParaRPr>
          </a:p>
          <a:p>
            <a:pPr eaLnBrk="1" hangingPunct="1">
              <a:buFontTx/>
              <a:buNone/>
            </a:pPr>
            <a:r>
              <a:rPr lang="en-US" altLang="en-US" sz="1700" dirty="0">
                <a:latin typeface="Helvetica" charset="0"/>
                <a:ea typeface="ＭＳ Ｐゴシック" charset="-128"/>
              </a:rPr>
              <a:t>.05-5 µM C in seawater</a:t>
            </a:r>
          </a:p>
          <a:p>
            <a:pPr eaLnBrk="1" hangingPunct="1">
              <a:buFontTx/>
              <a:buNone/>
            </a:pPr>
            <a:endParaRPr lang="en-US" altLang="en-US" sz="1700" dirty="0">
              <a:latin typeface="Helvetica" charset="0"/>
              <a:ea typeface="ＭＳ Ｐゴシック" charset="-128"/>
            </a:endParaRPr>
          </a:p>
          <a:p>
            <a:pPr eaLnBrk="1" hangingPunct="1">
              <a:buFontTx/>
              <a:buNone/>
            </a:pPr>
            <a:endParaRPr lang="en-US" altLang="en-US" sz="1700" dirty="0">
              <a:ea typeface="ＭＳ Ｐゴシック" charset="-128"/>
            </a:endParaRPr>
          </a:p>
        </p:txBody>
      </p:sp>
      <p:pic>
        <p:nvPicPr>
          <p:cNvPr id="7373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4463" y="685800"/>
            <a:ext cx="264953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Line 5"/>
          <p:cNvSpPr>
            <a:spLocks noChangeShapeType="1"/>
          </p:cNvSpPr>
          <p:nvPr/>
        </p:nvSpPr>
        <p:spPr bwMode="auto">
          <a:xfrm>
            <a:off x="5410200" y="762000"/>
            <a:ext cx="2057400" cy="1828800"/>
          </a:xfrm>
          <a:prstGeom prst="line">
            <a:avLst/>
          </a:prstGeom>
          <a:noFill/>
          <a:ln w="920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7373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524000"/>
            <a:ext cx="3251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73734" name="Oval 7"/>
          <p:cNvSpPr>
            <a:spLocks noChangeArrowheads="1"/>
          </p:cNvSpPr>
          <p:nvPr/>
        </p:nvSpPr>
        <p:spPr bwMode="auto">
          <a:xfrm>
            <a:off x="7543800" y="2514600"/>
            <a:ext cx="609600" cy="304800"/>
          </a:xfrm>
          <a:prstGeom prst="ellipse">
            <a:avLst/>
          </a:prstGeom>
          <a:solidFill>
            <a:schemeClr val="tx2">
              <a:alpha val="63136"/>
            </a:schemeClr>
          </a:solidFill>
          <a:ln w="25400">
            <a:solidFill>
              <a:schemeClr val="tx1"/>
            </a:solidFill>
            <a:round/>
            <a:headEnd/>
            <a:tailEnd/>
          </a:ln>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73735" name="Line 8"/>
          <p:cNvSpPr>
            <a:spLocks noChangeShapeType="1"/>
          </p:cNvSpPr>
          <p:nvPr/>
        </p:nvSpPr>
        <p:spPr bwMode="auto">
          <a:xfrm flipH="1">
            <a:off x="5105400" y="685800"/>
            <a:ext cx="0" cy="2514600"/>
          </a:xfrm>
          <a:prstGeom prst="line">
            <a:avLst/>
          </a:prstGeom>
          <a:noFill/>
          <a:ln w="920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TextBox 1"/>
          <p:cNvSpPr txBox="1"/>
          <p:nvPr/>
        </p:nvSpPr>
        <p:spPr>
          <a:xfrm>
            <a:off x="3581400" y="5638800"/>
            <a:ext cx="2494493" cy="461665"/>
          </a:xfrm>
          <a:prstGeom prst="rect">
            <a:avLst/>
          </a:prstGeom>
          <a:noFill/>
          <a:ln>
            <a:solidFill>
              <a:schemeClr val="bg1"/>
            </a:solidFill>
          </a:ln>
        </p:spPr>
        <p:txBody>
          <a:bodyPr wrap="none">
            <a:spAutoFit/>
          </a:bodyPr>
          <a:lstStyle/>
          <a:p>
            <a:pPr>
              <a:defRPr/>
            </a:pPr>
            <a:r>
              <a:rPr lang="en-US" dirty="0">
                <a:ln>
                  <a:solidFill>
                    <a:schemeClr val="bg1"/>
                  </a:solidFill>
                </a:ln>
                <a:solidFill>
                  <a:srgbClr val="FFFFFF"/>
                </a:solidFill>
                <a:ea typeface="ＭＳ Ｐゴシック" charset="0"/>
                <a:cs typeface="ＭＳ Ｐゴシック" charset="0"/>
              </a:rPr>
              <a:t>Suspended </a:t>
            </a:r>
            <a:r>
              <a:rPr lang="en-US" dirty="0" err="1">
                <a:ln>
                  <a:solidFill>
                    <a:schemeClr val="bg1"/>
                  </a:solidFill>
                </a:ln>
                <a:solidFill>
                  <a:srgbClr val="FFFFFF"/>
                </a:solidFill>
                <a:ea typeface="ＭＳ Ｐゴシック" charset="0"/>
                <a:cs typeface="ＭＳ Ｐゴシック" charset="0"/>
              </a:rPr>
              <a:t>POC</a:t>
            </a:r>
            <a:endParaRPr lang="en-US" dirty="0">
              <a:ln>
                <a:solidFill>
                  <a:schemeClr val="bg1"/>
                </a:solidFill>
              </a:ln>
              <a:solidFill>
                <a:srgbClr val="FFFFFF"/>
              </a:solidFill>
              <a:ea typeface="ＭＳ Ｐゴシック" charset="0"/>
              <a:cs typeface="ＭＳ Ｐゴシック" charset="0"/>
            </a:endParaRPr>
          </a:p>
        </p:txBody>
      </p:sp>
      <p:sp>
        <p:nvSpPr>
          <p:cNvPr id="10" name="TextBox 9"/>
          <p:cNvSpPr txBox="1"/>
          <p:nvPr/>
        </p:nvSpPr>
        <p:spPr>
          <a:xfrm>
            <a:off x="6858000" y="3276600"/>
            <a:ext cx="1946567" cy="461665"/>
          </a:xfrm>
          <a:prstGeom prst="rect">
            <a:avLst/>
          </a:prstGeom>
          <a:noFill/>
          <a:ln>
            <a:solidFill>
              <a:schemeClr val="bg1"/>
            </a:solidFill>
          </a:ln>
        </p:spPr>
        <p:txBody>
          <a:bodyPr wrap="none">
            <a:spAutoFit/>
          </a:bodyPr>
          <a:lstStyle/>
          <a:p>
            <a:pPr>
              <a:defRPr/>
            </a:pPr>
            <a:r>
              <a:rPr lang="en-US" dirty="0">
                <a:ln>
                  <a:solidFill>
                    <a:schemeClr val="bg1"/>
                  </a:solidFill>
                </a:ln>
                <a:solidFill>
                  <a:schemeClr val="bg1"/>
                </a:solidFill>
                <a:ea typeface="ＭＳ Ｐゴシック" charset="0"/>
                <a:cs typeface="ＭＳ Ｐゴシック" charset="0"/>
              </a:rPr>
              <a:t>Sinking </a:t>
            </a:r>
            <a:r>
              <a:rPr lang="en-US" dirty="0" err="1">
                <a:ln>
                  <a:solidFill>
                    <a:schemeClr val="bg1"/>
                  </a:solidFill>
                </a:ln>
                <a:solidFill>
                  <a:schemeClr val="bg1"/>
                </a:solidFill>
                <a:ea typeface="ＭＳ Ｐゴシック" charset="0"/>
                <a:cs typeface="ＭＳ Ｐゴシック" charset="0"/>
              </a:rPr>
              <a:t>POC</a:t>
            </a:r>
            <a:endParaRPr lang="en-US" dirty="0">
              <a:ln>
                <a:solidFill>
                  <a:schemeClr val="bg1"/>
                </a:solidFill>
              </a:ln>
              <a:solidFill>
                <a:schemeClr val="bg1"/>
              </a:solidFill>
              <a:ea typeface="ＭＳ Ｐゴシック" charset="0"/>
              <a:cs typeface="ＭＳ Ｐゴシック"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ChangeArrowheads="1"/>
          </p:cNvSpPr>
          <p:nvPr/>
        </p:nvSpPr>
        <p:spPr bwMode="auto">
          <a:xfrm>
            <a:off x="381000" y="0"/>
            <a:ext cx="6213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3200"/>
              <a:t>Suspended POC ∆</a:t>
            </a:r>
            <a:r>
              <a:rPr lang="en-US" altLang="en-US" sz="3200" baseline="30000"/>
              <a:t>14</a:t>
            </a:r>
            <a:r>
              <a:rPr lang="en-US" altLang="en-US" sz="3200"/>
              <a:t>C - N Pacific</a:t>
            </a:r>
            <a:endParaRPr lang="en-US" altLang="en-US" sz="4000"/>
          </a:p>
        </p:txBody>
      </p:sp>
      <p:sp>
        <p:nvSpPr>
          <p:cNvPr id="75778" name="Line 12"/>
          <p:cNvSpPr>
            <a:spLocks noChangeShapeType="1"/>
          </p:cNvSpPr>
          <p:nvPr/>
        </p:nvSpPr>
        <p:spPr bwMode="auto">
          <a:xfrm>
            <a:off x="381000" y="711200"/>
            <a:ext cx="8458200" cy="0"/>
          </a:xfrm>
          <a:prstGeom prst="line">
            <a:avLst/>
          </a:prstGeom>
          <a:noFill/>
          <a:ln w="25400">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5779" name="Rectangle 13"/>
          <p:cNvSpPr>
            <a:spLocks noChangeArrowheads="1"/>
          </p:cNvSpPr>
          <p:nvPr/>
        </p:nvSpPr>
        <p:spPr bwMode="auto">
          <a:xfrm>
            <a:off x="7315200" y="1066800"/>
            <a:ext cx="19812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a:t>• Younger than</a:t>
            </a:r>
          </a:p>
          <a:p>
            <a:r>
              <a:rPr lang="en-US" altLang="en-US" sz="2000"/>
              <a:t>DIC and DOC</a:t>
            </a:r>
          </a:p>
          <a:p>
            <a:endParaRPr lang="en-US" altLang="en-US" sz="2000"/>
          </a:p>
          <a:p>
            <a:r>
              <a:rPr lang="en-US" altLang="en-US" sz="2000"/>
              <a:t>• Hwang et al (2011) observed a linear correlation between ∆</a:t>
            </a:r>
            <a:r>
              <a:rPr lang="en-US" altLang="en-US" sz="2000" baseline="30000"/>
              <a:t>14</a:t>
            </a:r>
            <a:r>
              <a:rPr lang="en-US" altLang="en-US" sz="2000"/>
              <a:t>C and [Al], indicating old, resuspended sediment is making POC old.</a:t>
            </a:r>
          </a:p>
        </p:txBody>
      </p:sp>
      <p:pic>
        <p:nvPicPr>
          <p:cNvPr id="75780" name="Picture 1" descr="Screen Shot 2016-07-25 at 2.33.03 PM.png"/>
          <p:cNvPicPr>
            <a:picLocks noChangeAspect="1"/>
          </p:cNvPicPr>
          <p:nvPr/>
        </p:nvPicPr>
        <p:blipFill>
          <a:blip r:embed="rId3">
            <a:extLst>
              <a:ext uri="{28A0092B-C50C-407E-A947-70E740481C1C}">
                <a14:useLocalDpi xmlns:a14="http://schemas.microsoft.com/office/drawing/2010/main" val="0"/>
              </a:ext>
            </a:extLst>
          </a:blip>
          <a:srcRect t="5038"/>
          <a:stretch>
            <a:fillRect/>
          </a:stretch>
        </p:blipFill>
        <p:spPr bwMode="auto">
          <a:xfrm>
            <a:off x="12700" y="812800"/>
            <a:ext cx="7226300"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9873" name="Rectangle 9"/>
          <p:cNvSpPr>
            <a:spLocks noChangeArrowheads="1"/>
          </p:cNvSpPr>
          <p:nvPr/>
        </p:nvSpPr>
        <p:spPr bwMode="auto">
          <a:xfrm>
            <a:off x="0" y="4724400"/>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eaLnBrk="1" hangingPunct="1"/>
            <a:r>
              <a:rPr lang="en-US" altLang="en-US" sz="1800" b="1" dirty="0" err="1" smtClean="0">
                <a:solidFill>
                  <a:srgbClr val="FF0000"/>
                </a:solidFill>
                <a:latin typeface="Arial" charset="0"/>
              </a:rPr>
              <a:t>Archael</a:t>
            </a:r>
            <a:r>
              <a:rPr lang="en-US" altLang="en-US" sz="1800" b="1" dirty="0" smtClean="0">
                <a:solidFill>
                  <a:srgbClr val="FF0000"/>
                </a:solidFill>
                <a:latin typeface="Arial" charset="0"/>
              </a:rPr>
              <a:t> lipids</a:t>
            </a:r>
          </a:p>
          <a:p>
            <a:pPr eaLnBrk="1" hangingPunct="1"/>
            <a:r>
              <a:rPr lang="en-US" altLang="en-US" sz="1800" b="1" dirty="0" smtClean="0">
                <a:solidFill>
                  <a:srgbClr val="FF0000"/>
                </a:solidFill>
                <a:latin typeface="Arial" charset="0"/>
              </a:rPr>
              <a:t>Glycerol </a:t>
            </a:r>
            <a:r>
              <a:rPr lang="en-US" altLang="en-US" sz="1800" b="1" dirty="0" err="1" smtClean="0">
                <a:solidFill>
                  <a:srgbClr val="FF0000"/>
                </a:solidFill>
                <a:latin typeface="Arial" charset="0"/>
              </a:rPr>
              <a:t>dialkyl</a:t>
            </a:r>
            <a:r>
              <a:rPr lang="en-US" altLang="en-US" sz="1800" b="1" dirty="0" smtClean="0">
                <a:solidFill>
                  <a:srgbClr val="FF0000"/>
                </a:solidFill>
                <a:latin typeface="Arial" charset="0"/>
              </a:rPr>
              <a:t> glycerol </a:t>
            </a:r>
            <a:r>
              <a:rPr lang="en-US" altLang="en-US" sz="1800" b="1" dirty="0" err="1" smtClean="0">
                <a:solidFill>
                  <a:srgbClr val="FF0000"/>
                </a:solidFill>
                <a:latin typeface="Arial" charset="0"/>
              </a:rPr>
              <a:t>tetraether</a:t>
            </a:r>
            <a:r>
              <a:rPr lang="en-US" altLang="en-US" sz="1800" b="1" dirty="0" smtClean="0">
                <a:solidFill>
                  <a:srgbClr val="FF0000"/>
                </a:solidFill>
                <a:latin typeface="Arial" charset="0"/>
              </a:rPr>
              <a:t> lipids</a:t>
            </a:r>
            <a:endParaRPr lang="en-US" altLang="en-US" sz="1800" b="1" dirty="0">
              <a:solidFill>
                <a:srgbClr val="FF0000"/>
              </a:solidFill>
              <a:latin typeface="Arial" charset="0"/>
            </a:endParaRPr>
          </a:p>
          <a:p>
            <a:pPr eaLnBrk="1" hangingPunct="1"/>
            <a:r>
              <a:rPr lang="en-US" altLang="en-US" sz="1800" b="1" dirty="0" smtClean="0">
                <a:solidFill>
                  <a:srgbClr val="FF0000"/>
                </a:solidFill>
                <a:latin typeface="Arial" charset="0"/>
              </a:rPr>
              <a:t>(GDGTs)</a:t>
            </a:r>
            <a:endParaRPr lang="en-US" altLang="en-US" sz="1800" b="1" dirty="0">
              <a:solidFill>
                <a:srgbClr val="0000FF"/>
              </a:solidFill>
              <a:latin typeface="Arial" charset="0"/>
            </a:endParaRPr>
          </a:p>
        </p:txBody>
      </p:sp>
      <p:sp>
        <p:nvSpPr>
          <p:cNvPr id="79874" name="Rectangle 21"/>
          <p:cNvSpPr>
            <a:spLocks noChangeArrowheads="1"/>
          </p:cNvSpPr>
          <p:nvPr/>
        </p:nvSpPr>
        <p:spPr bwMode="auto">
          <a:xfrm>
            <a:off x="228600" y="152400"/>
            <a:ext cx="8686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eaLnBrk="1" hangingPunct="1"/>
            <a:r>
              <a:rPr lang="en-US" altLang="en-US" sz="2800" dirty="0">
                <a:solidFill>
                  <a:srgbClr val="000000"/>
                </a:solidFill>
              </a:rPr>
              <a:t>Compound specific radiocarbon analyses (CSRA</a:t>
            </a:r>
            <a:r>
              <a:rPr lang="en-US" altLang="en-US" sz="2800" dirty="0" smtClean="0">
                <a:solidFill>
                  <a:srgbClr val="000000"/>
                </a:solidFill>
              </a:rPr>
              <a:t>)</a:t>
            </a:r>
            <a:br>
              <a:rPr lang="en-US" altLang="en-US" sz="2800" dirty="0" smtClean="0">
                <a:solidFill>
                  <a:srgbClr val="000000"/>
                </a:solidFill>
              </a:rPr>
            </a:br>
            <a:r>
              <a:rPr lang="en-US" altLang="en-US" dirty="0" smtClean="0">
                <a:solidFill>
                  <a:srgbClr val="000000"/>
                </a:solidFill>
              </a:rPr>
              <a:t>			</a:t>
            </a:r>
            <a:br>
              <a:rPr lang="en-US" altLang="en-US" dirty="0" smtClean="0">
                <a:solidFill>
                  <a:srgbClr val="000000"/>
                </a:solidFill>
              </a:rPr>
            </a:br>
            <a:r>
              <a:rPr lang="en-US" altLang="en-US" dirty="0" smtClean="0">
                <a:solidFill>
                  <a:schemeClr val="tx2"/>
                </a:solidFill>
                <a:latin typeface="Times" charset="0"/>
              </a:rPr>
              <a:t>			</a:t>
            </a:r>
            <a:r>
              <a:rPr lang="en-US" altLang="en-US" dirty="0" smtClean="0">
                <a:solidFill>
                  <a:schemeClr val="tx2"/>
                </a:solidFill>
              </a:rPr>
              <a:t>Lipids studied by Pearson </a:t>
            </a:r>
            <a:r>
              <a:rPr lang="en-US" altLang="en-US" dirty="0">
                <a:solidFill>
                  <a:schemeClr val="tx2"/>
                </a:solidFill>
              </a:rPr>
              <a:t>et al (2001) in sediments and Ingalls et al (2006) in Archaea</a:t>
            </a:r>
          </a:p>
        </p:txBody>
      </p:sp>
      <p:pic>
        <p:nvPicPr>
          <p:cNvPr id="79875"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752600"/>
            <a:ext cx="28956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9876" name="Line 31"/>
          <p:cNvSpPr>
            <a:spLocks noChangeShapeType="1"/>
          </p:cNvSpPr>
          <p:nvPr/>
        </p:nvSpPr>
        <p:spPr bwMode="auto">
          <a:xfrm>
            <a:off x="8077200" y="1143000"/>
            <a:ext cx="0" cy="16002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9877" name="Line 32"/>
          <p:cNvSpPr>
            <a:spLocks noChangeShapeType="1"/>
          </p:cNvSpPr>
          <p:nvPr/>
        </p:nvSpPr>
        <p:spPr bwMode="auto">
          <a:xfrm flipH="1">
            <a:off x="2971800" y="1524000"/>
            <a:ext cx="762000" cy="5334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79878"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971800"/>
            <a:ext cx="43942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79879" name="Rectangle 34"/>
          <p:cNvSpPr>
            <a:spLocks noChangeArrowheads="1"/>
          </p:cNvSpPr>
          <p:nvPr/>
        </p:nvSpPr>
        <p:spPr bwMode="auto">
          <a:xfrm>
            <a:off x="3200400" y="5867400"/>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b="1">
                <a:latin typeface="Arial" charset="0"/>
              </a:rPr>
              <a:t>cholesterol</a:t>
            </a:r>
          </a:p>
        </p:txBody>
      </p:sp>
      <p:sp>
        <p:nvSpPr>
          <p:cNvPr id="79880" name="Rectangle 35"/>
          <p:cNvSpPr>
            <a:spLocks noChangeArrowheads="1"/>
          </p:cNvSpPr>
          <p:nvPr/>
        </p:nvSpPr>
        <p:spPr bwMode="auto">
          <a:xfrm>
            <a:off x="6278563" y="4419600"/>
            <a:ext cx="2865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b="1">
                <a:solidFill>
                  <a:srgbClr val="FF0000"/>
                </a:solidFill>
                <a:latin typeface="Arial" charset="0"/>
              </a:rPr>
              <a:t>Archaeal C40 isoprenoid</a:t>
            </a:r>
          </a:p>
        </p:txBody>
      </p:sp>
      <p:sp>
        <p:nvSpPr>
          <p:cNvPr id="79881" name="Rectangle 36"/>
          <p:cNvSpPr>
            <a:spLocks noChangeArrowheads="1"/>
          </p:cNvSpPr>
          <p:nvPr/>
        </p:nvSpPr>
        <p:spPr bwMode="auto">
          <a:xfrm>
            <a:off x="7772400" y="6034088"/>
            <a:ext cx="1073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b="1">
                <a:latin typeface="Arial" charset="0"/>
              </a:rPr>
              <a:t>hopanol</a:t>
            </a:r>
          </a:p>
        </p:txBody>
      </p:sp>
      <p:sp>
        <p:nvSpPr>
          <p:cNvPr id="79882" name="Rectangle 37"/>
          <p:cNvSpPr>
            <a:spLocks noChangeArrowheads="1"/>
          </p:cNvSpPr>
          <p:nvPr/>
        </p:nvSpPr>
        <p:spPr bwMode="auto">
          <a:xfrm>
            <a:off x="6791325" y="3581400"/>
            <a:ext cx="2352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600" b="1">
                <a:latin typeface="Arial" charset="0"/>
              </a:rPr>
              <a:t>C30 -alkan-15-one-1-ol</a:t>
            </a:r>
            <a:endParaRPr lang="en-US" altLang="en-US" sz="1800" b="1">
              <a:latin typeface="Arial" charset="0"/>
            </a:endParaRPr>
          </a:p>
        </p:txBody>
      </p:sp>
      <p:sp>
        <p:nvSpPr>
          <p:cNvPr id="79883" name="Rectangle 38"/>
          <p:cNvSpPr>
            <a:spLocks noChangeArrowheads="1"/>
          </p:cNvSpPr>
          <p:nvPr/>
        </p:nvSpPr>
        <p:spPr bwMode="auto">
          <a:xfrm>
            <a:off x="7086600" y="3276600"/>
            <a:ext cx="172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eaLnBrk="1" hangingPunct="1"/>
            <a:r>
              <a:rPr lang="en-US" altLang="en-US" sz="1800" b="1">
                <a:latin typeface="Arial" charset="0"/>
              </a:rPr>
              <a:t>C</a:t>
            </a:r>
            <a:r>
              <a:rPr lang="en-US" altLang="en-US" sz="1800" b="1" baseline="-25000">
                <a:latin typeface="Arial" charset="0"/>
              </a:rPr>
              <a:t>15:0</a:t>
            </a:r>
            <a:r>
              <a:rPr lang="en-US" altLang="en-US" sz="1800" b="1">
                <a:latin typeface="Arial" charset="0"/>
              </a:rPr>
              <a:t> fatty acid</a:t>
            </a:r>
          </a:p>
        </p:txBody>
      </p:sp>
      <p:sp>
        <p:nvSpPr>
          <p:cNvPr id="79884" name="Rectangle 39"/>
          <p:cNvSpPr>
            <a:spLocks noChangeArrowheads="1"/>
          </p:cNvSpPr>
          <p:nvPr/>
        </p:nvSpPr>
        <p:spPr bwMode="auto">
          <a:xfrm>
            <a:off x="7696200" y="2819400"/>
            <a:ext cx="113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b="1">
                <a:solidFill>
                  <a:srgbClr val="0000FF"/>
                </a:solidFill>
                <a:latin typeface="Arial" charset="0"/>
              </a:rPr>
              <a:t>N-alkane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79874" name="Rectangle 21"/>
          <p:cNvSpPr>
            <a:spLocks noChangeArrowheads="1"/>
          </p:cNvSpPr>
          <p:nvPr/>
        </p:nvSpPr>
        <p:spPr bwMode="auto">
          <a:xfrm>
            <a:off x="228600" y="152400"/>
            <a:ext cx="8686800" cy="67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eaLnBrk="1" hangingPunct="1"/>
            <a:r>
              <a:rPr lang="en-US" altLang="en-US" sz="2800" dirty="0">
                <a:solidFill>
                  <a:srgbClr val="000000"/>
                </a:solidFill>
              </a:rPr>
              <a:t>Compound specific radiocarbon analyses </a:t>
            </a:r>
            <a:r>
              <a:rPr lang="en-US" altLang="en-US" sz="2800">
                <a:solidFill>
                  <a:srgbClr val="000000"/>
                </a:solidFill>
              </a:rPr>
              <a:t>(</a:t>
            </a:r>
            <a:r>
              <a:rPr lang="en-US" altLang="en-US" sz="2800" smtClean="0">
                <a:solidFill>
                  <a:srgbClr val="000000"/>
                </a:solidFill>
              </a:rPr>
              <a:t>CSRA</a:t>
            </a:r>
            <a:r>
              <a:rPr lang="en-US" altLang="en-US" sz="2800">
                <a:solidFill>
                  <a:srgbClr val="000000"/>
                </a:solidFill>
              </a:rPr>
              <a:t>)</a:t>
            </a:r>
            <a:endParaRPr lang="en-US" altLang="en-US" dirty="0">
              <a:solidFill>
                <a:schemeClr val="tx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828800"/>
            <a:ext cx="4042842" cy="3035300"/>
          </a:xfrm>
          <a:prstGeom prst="rect">
            <a:avLst/>
          </a:prstGeom>
        </p:spPr>
      </p:pic>
      <p:sp>
        <p:nvSpPr>
          <p:cNvPr id="3" name="TextBox 2"/>
          <p:cNvSpPr txBox="1"/>
          <p:nvPr/>
        </p:nvSpPr>
        <p:spPr>
          <a:xfrm>
            <a:off x="228600" y="4419600"/>
            <a:ext cx="4267200" cy="1446550"/>
          </a:xfrm>
          <a:prstGeom prst="rect">
            <a:avLst/>
          </a:prstGeom>
          <a:noFill/>
        </p:spPr>
        <p:txBody>
          <a:bodyPr wrap="square" rtlCol="0">
            <a:spAutoFit/>
          </a:bodyPr>
          <a:lstStyle/>
          <a:p>
            <a:r>
              <a:rPr lang="en-US" sz="2200" dirty="0" smtClean="0"/>
              <a:t>Hawaii Sugars </a:t>
            </a:r>
            <a:br>
              <a:rPr lang="en-US" sz="2200" dirty="0" smtClean="0"/>
            </a:br>
            <a:endParaRPr lang="en-US" sz="2200" dirty="0" smtClean="0"/>
          </a:p>
          <a:p>
            <a:r>
              <a:rPr lang="en-US" sz="2200" dirty="0" smtClean="0"/>
              <a:t>15m: +40-60‰ (like DIC)</a:t>
            </a:r>
            <a:br>
              <a:rPr lang="en-US" sz="2200" dirty="0" smtClean="0"/>
            </a:br>
            <a:r>
              <a:rPr lang="en-US" sz="2200" dirty="0" smtClean="0"/>
              <a:t>670m: -100‰ (still bomb </a:t>
            </a:r>
            <a:r>
              <a:rPr lang="en-US" sz="2200" baseline="30000" dirty="0" smtClean="0"/>
              <a:t>14</a:t>
            </a:r>
            <a:r>
              <a:rPr lang="en-US" sz="2200" dirty="0" smtClean="0"/>
              <a:t>C!)</a:t>
            </a:r>
            <a:endParaRPr lang="en-US" sz="2200" dirty="0"/>
          </a:p>
        </p:txBody>
      </p:sp>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600200"/>
            <a:ext cx="4191000" cy="4778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 name="Rectangle 3"/>
          <p:cNvSpPr/>
          <p:nvPr/>
        </p:nvSpPr>
        <p:spPr>
          <a:xfrm>
            <a:off x="-226479" y="1091899"/>
            <a:ext cx="5105400" cy="830997"/>
          </a:xfrm>
          <a:prstGeom prst="rect">
            <a:avLst/>
          </a:prstGeom>
        </p:spPr>
        <p:txBody>
          <a:bodyPr wrap="square">
            <a:spAutoFit/>
          </a:bodyPr>
          <a:lstStyle/>
          <a:p>
            <a:pPr algn="ctr" eaLnBrk="1" hangingPunct="1"/>
            <a:r>
              <a:rPr lang="en-US" altLang="en-US" dirty="0" smtClean="0">
                <a:solidFill>
                  <a:schemeClr val="tx2"/>
                </a:solidFill>
              </a:rPr>
              <a:t>Neutral Sugars</a:t>
            </a:r>
            <a:r>
              <a:rPr lang="en-US" altLang="en-US" smtClean="0">
                <a:solidFill>
                  <a:schemeClr val="tx2"/>
                </a:solidFill>
              </a:rPr>
              <a:t>: </a:t>
            </a:r>
            <a:br>
              <a:rPr lang="en-US" altLang="en-US" smtClean="0">
                <a:solidFill>
                  <a:schemeClr val="tx2"/>
                </a:solidFill>
              </a:rPr>
            </a:br>
            <a:r>
              <a:rPr lang="en-US" altLang="en-US" dirty="0" err="1" smtClean="0">
                <a:solidFill>
                  <a:schemeClr val="tx2"/>
                </a:solidFill>
              </a:rPr>
              <a:t>Repeta</a:t>
            </a:r>
            <a:r>
              <a:rPr lang="en-US" altLang="en-US" dirty="0" smtClean="0">
                <a:solidFill>
                  <a:schemeClr val="tx2"/>
                </a:solidFill>
              </a:rPr>
              <a:t> et al (2006)</a:t>
            </a:r>
            <a:endParaRPr lang="en-US" altLang="en-US" dirty="0">
              <a:solidFill>
                <a:schemeClr val="tx2"/>
              </a:solidFill>
            </a:endParaRPr>
          </a:p>
        </p:txBody>
      </p:sp>
      <p:sp>
        <p:nvSpPr>
          <p:cNvPr id="5" name="Rectangle 4"/>
          <p:cNvSpPr/>
          <p:nvPr/>
        </p:nvSpPr>
        <p:spPr>
          <a:xfrm>
            <a:off x="6172200" y="826750"/>
            <a:ext cx="2478563" cy="830997"/>
          </a:xfrm>
          <a:prstGeom prst="rect">
            <a:avLst/>
          </a:prstGeom>
        </p:spPr>
        <p:txBody>
          <a:bodyPr wrap="none">
            <a:spAutoFit/>
          </a:bodyPr>
          <a:lstStyle/>
          <a:p>
            <a:pPr algn="ctr" eaLnBrk="1" hangingPunct="1"/>
            <a:r>
              <a:rPr lang="en-US" altLang="en-US" dirty="0" smtClean="0">
                <a:solidFill>
                  <a:schemeClr val="tx2"/>
                </a:solidFill>
              </a:rPr>
              <a:t>Amino Acids</a:t>
            </a:r>
            <a:r>
              <a:rPr lang="en-US" altLang="en-US" smtClean="0">
                <a:solidFill>
                  <a:schemeClr val="tx2"/>
                </a:solidFill>
              </a:rPr>
              <a:t>: </a:t>
            </a:r>
            <a:br>
              <a:rPr lang="en-US" altLang="en-US" smtClean="0">
                <a:solidFill>
                  <a:schemeClr val="tx2"/>
                </a:solidFill>
              </a:rPr>
            </a:br>
            <a:r>
              <a:rPr lang="en-US" altLang="en-US" dirty="0" err="1" smtClean="0">
                <a:solidFill>
                  <a:schemeClr val="tx2"/>
                </a:solidFill>
              </a:rPr>
              <a:t>Bour</a:t>
            </a:r>
            <a:r>
              <a:rPr lang="en-US" altLang="en-US" dirty="0" smtClean="0">
                <a:solidFill>
                  <a:schemeClr val="tx2"/>
                </a:solidFill>
              </a:rPr>
              <a:t> et al (2016)</a:t>
            </a:r>
            <a:endParaRPr lang="en-US" altLang="en-US" dirty="0">
              <a:solidFill>
                <a:schemeClr val="tx2"/>
              </a:solidFill>
            </a:endParaRPr>
          </a:p>
        </p:txBody>
      </p:sp>
    </p:spTree>
    <p:extLst>
      <p:ext uri="{BB962C8B-B14F-4D97-AF65-F5344CB8AC3E}">
        <p14:creationId xmlns:p14="http://schemas.microsoft.com/office/powerpoint/2010/main" val="2059559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p:cNvSpPr>
          <p:nvPr>
            <p:ph type="title" idx="4294967295"/>
          </p:nvPr>
        </p:nvSpPr>
        <p:spPr>
          <a:xfrm>
            <a:off x="1219200" y="76200"/>
            <a:ext cx="6767387" cy="707012"/>
          </a:xfrm>
          <a:noFill/>
          <a:ln w="12700">
            <a:miter lim="400000"/>
          </a:ln>
          <a:scene3d>
            <a:camera prst="orthographicFront"/>
            <a:lightRig rig="threePt" dir="t"/>
          </a:scene3d>
          <a:sp3d>
            <a:bevelT w="165100" prst="coolSlant"/>
          </a:sp3d>
          <a:extLst>
            <a:ext uri="{C572A759-6A51-4108-AA02-DFA0A04FC94B}">
              <ma14:wrappingTextBox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lIns="0" tIns="0" rIns="0" bIns="0">
            <a:normAutofit fontScale="90000"/>
          </a:bodyPr>
          <a:lstStyle>
            <a:lvl1pPr>
              <a:defRPr sz="3600">
                <a:latin typeface="Times"/>
                <a:ea typeface="Times"/>
                <a:cs typeface="Times"/>
                <a:sym typeface="Times"/>
              </a:defRPr>
            </a:lvl1pPr>
          </a:lstStyle>
          <a:p>
            <a:pPr>
              <a:defRPr sz="1800"/>
            </a:pPr>
            <a:r>
              <a:rPr lang="en-US" sz="3200" dirty="0">
                <a:solidFill>
                  <a:srgbClr val="000000"/>
                </a:solidFill>
                <a:latin typeface="Helvetica"/>
                <a:cs typeface="Helvetica"/>
              </a:rPr>
              <a:t>Why is </a:t>
            </a:r>
            <a:r>
              <a:rPr sz="3200" dirty="0">
                <a:solidFill>
                  <a:srgbClr val="000000"/>
                </a:solidFill>
                <a:latin typeface="Helvetica"/>
                <a:cs typeface="Helvetica"/>
              </a:rPr>
              <a:t>DOC</a:t>
            </a:r>
            <a:r>
              <a:rPr lang="en-US" sz="3200" dirty="0">
                <a:solidFill>
                  <a:srgbClr val="000000"/>
                </a:solidFill>
                <a:latin typeface="Helvetica"/>
                <a:cs typeface="Helvetica"/>
              </a:rPr>
              <a:t> So Old</a:t>
            </a:r>
            <a:r>
              <a:rPr sz="3200" dirty="0" smtClean="0">
                <a:solidFill>
                  <a:srgbClr val="000000"/>
                </a:solidFill>
                <a:latin typeface="Helvetica"/>
                <a:cs typeface="Helvetica"/>
              </a:rPr>
              <a:t>?</a:t>
            </a:r>
            <a:r>
              <a:rPr lang="en-US" sz="3200" dirty="0" smtClean="0">
                <a:solidFill>
                  <a:srgbClr val="000000"/>
                </a:solidFill>
                <a:latin typeface="Helvetica"/>
                <a:cs typeface="Helvetica"/>
              </a:rPr>
              <a:t> Is BC important?</a:t>
            </a:r>
            <a:endParaRPr sz="3200" dirty="0">
              <a:solidFill>
                <a:srgbClr val="000000"/>
              </a:solidFill>
              <a:latin typeface="Helvetica"/>
              <a:cs typeface="Helvetica"/>
            </a:endParaRPr>
          </a:p>
        </p:txBody>
      </p:sp>
      <p:sp>
        <p:nvSpPr>
          <p:cNvPr id="83972" name="Shape 278"/>
          <p:cNvSpPr>
            <a:spLocks noChangeArrowheads="1"/>
          </p:cNvSpPr>
          <p:nvPr/>
        </p:nvSpPr>
        <p:spPr bwMode="auto">
          <a:xfrm>
            <a:off x="6629400" y="2667000"/>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45719" rIns="45719">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a:r>
              <a:rPr lang="en-US" altLang="en-US" sz="1800">
                <a:solidFill>
                  <a:srgbClr val="FFFFFF"/>
                </a:solidFill>
                <a:latin typeface="Times" charset="0"/>
                <a:sym typeface="Helvetica" charset="0"/>
              </a:rPr>
              <a:t>Black Carbon?</a:t>
            </a:r>
          </a:p>
        </p:txBody>
      </p:sp>
      <p:pic>
        <p:nvPicPr>
          <p:cNvPr id="83973" name="imag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01700" y="3540125"/>
            <a:ext cx="3811588"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83974" name="image.jpeg"/>
          <p:cNvPicPr>
            <a:picLocks noChangeAspect="1" noChangeArrowheads="1"/>
          </p:cNvPicPr>
          <p:nvPr/>
        </p:nvPicPr>
        <p:blipFill>
          <a:blip r:embed="rId3">
            <a:extLst>
              <a:ext uri="{28A0092B-C50C-407E-A947-70E740481C1C}">
                <a14:useLocalDpi xmlns:a14="http://schemas.microsoft.com/office/drawing/2010/main" val="0"/>
              </a:ext>
            </a:extLst>
          </a:blip>
          <a:srcRect r="32040"/>
          <a:stretch>
            <a:fillRect/>
          </a:stretch>
        </p:blipFill>
        <p:spPr bwMode="auto">
          <a:xfrm>
            <a:off x="4826000" y="3540125"/>
            <a:ext cx="3327400"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81" name="Shape 281"/>
          <p:cNvSpPr/>
          <p:nvPr/>
        </p:nvSpPr>
        <p:spPr>
          <a:xfrm>
            <a:off x="2286000" y="5195888"/>
            <a:ext cx="5715000" cy="6461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800"/>
            </a:pPr>
            <a:r>
              <a:rPr sz="1800" b="1" dirty="0">
                <a:solidFill>
                  <a:srgbClr val="8064A2"/>
                </a:solidFill>
                <a:latin typeface="+mj-lt"/>
                <a:ea typeface="ＭＳ Ｐゴシック" charset="0"/>
                <a:cs typeface="ＭＳ Ｐゴシック" charset="0"/>
              </a:rPr>
              <a:t>Biomass                    </a:t>
            </a:r>
            <a:r>
              <a:rPr lang="en-US" sz="1800" b="1" dirty="0">
                <a:solidFill>
                  <a:srgbClr val="8064A2"/>
                </a:solidFill>
                <a:latin typeface="+mj-lt"/>
                <a:ea typeface="ＭＳ Ｐゴシック" charset="0"/>
                <a:cs typeface="ＭＳ Ｐゴシック" charset="0"/>
              </a:rPr>
              <a:t>		</a:t>
            </a:r>
            <a:r>
              <a:rPr sz="1800" b="1" dirty="0">
                <a:solidFill>
                  <a:srgbClr val="8064A2"/>
                </a:solidFill>
                <a:latin typeface="+mj-lt"/>
                <a:ea typeface="ＭＳ Ｐゴシック" charset="0"/>
                <a:cs typeface="ＭＳ Ｐゴシック" charset="0"/>
              </a:rPr>
              <a:t> </a:t>
            </a:r>
            <a:r>
              <a:rPr lang="en-US" sz="1800" b="1" dirty="0">
                <a:solidFill>
                  <a:srgbClr val="8064A2"/>
                </a:solidFill>
                <a:latin typeface="+mj-lt"/>
                <a:ea typeface="ＭＳ Ｐゴシック" charset="0"/>
                <a:cs typeface="ＭＳ Ｐゴシック" charset="0"/>
              </a:rPr>
              <a:t>F</a:t>
            </a:r>
            <a:r>
              <a:rPr sz="1800" b="1" dirty="0">
                <a:solidFill>
                  <a:srgbClr val="8064A2"/>
                </a:solidFill>
                <a:latin typeface="+mj-lt"/>
                <a:ea typeface="ＭＳ Ｐゴシック" charset="0"/>
                <a:cs typeface="ＭＳ Ｐゴシック" charset="0"/>
              </a:rPr>
              <a:t>ossil fuel </a:t>
            </a:r>
          </a:p>
          <a:p>
            <a:pPr>
              <a:defRPr sz="1800"/>
            </a:pPr>
            <a:r>
              <a:rPr sz="1800" b="1" dirty="0">
                <a:solidFill>
                  <a:srgbClr val="8064A2"/>
                </a:solidFill>
                <a:latin typeface="+mj-lt"/>
                <a:ea typeface="ＭＳ Ｐゴシック" charset="0"/>
                <a:cs typeface="ＭＳ Ｐゴシック" charset="0"/>
              </a:rPr>
              <a:t>burning                     </a:t>
            </a:r>
            <a:r>
              <a:rPr lang="en-US" sz="1800" b="1" dirty="0">
                <a:solidFill>
                  <a:srgbClr val="8064A2"/>
                </a:solidFill>
                <a:latin typeface="+mj-lt"/>
                <a:ea typeface="ＭＳ Ｐゴシック" charset="0"/>
                <a:cs typeface="ＭＳ Ｐゴシック" charset="0"/>
              </a:rPr>
              <a:t>		</a:t>
            </a:r>
            <a:r>
              <a:rPr sz="1800" b="1" dirty="0">
                <a:solidFill>
                  <a:srgbClr val="8064A2"/>
                </a:solidFill>
                <a:latin typeface="+mj-lt"/>
                <a:ea typeface="ＭＳ Ｐゴシック" charset="0"/>
                <a:cs typeface="ＭＳ Ｐゴシック" charset="0"/>
              </a:rPr>
              <a:t>combustion</a:t>
            </a:r>
          </a:p>
        </p:txBody>
      </p:sp>
      <p:sp>
        <p:nvSpPr>
          <p:cNvPr id="282" name="Shape 282"/>
          <p:cNvSpPr>
            <a:spLocks noGrp="1"/>
          </p:cNvSpPr>
          <p:nvPr>
            <p:ph type="body" idx="4294967295"/>
          </p:nvPr>
        </p:nvSpPr>
        <p:spPr>
          <a:xfrm>
            <a:off x="901700" y="1027113"/>
            <a:ext cx="7708900" cy="2401887"/>
          </a:xfrm>
          <a:ln w="12700">
            <a:miter lim="400000"/>
          </a:ln>
          <a:extLst>
            <a:ext uri="{C572A759-6A51-4108-AA02-DFA0A04FC94B}">
              <ma14:wrappingTextBoxFlag xmlns:ma14="http://schemas.microsoft.com/office/mac/drawingml/2011/main" val="1"/>
            </a:ext>
          </a:extLst>
        </p:spPr>
        <p:txBody>
          <a:bodyPr lIns="0" tIns="0" rIns="0" bIns="0">
            <a:normAutofit/>
          </a:bodyPr>
          <a:lstStyle/>
          <a:p>
            <a:r>
              <a:rPr lang="en-US" altLang="en-US" sz="2400" dirty="0">
                <a:latin typeface="Helvetica" charset="0"/>
                <a:ea typeface="Times" charset="0"/>
                <a:sym typeface="Times" charset="0"/>
              </a:rPr>
              <a:t>Marine Black C (BC) is ~ 5% of DOC and </a:t>
            </a:r>
            <a:r>
              <a:rPr lang="en-US" altLang="en-US" sz="2400" dirty="0" smtClean="0">
                <a:latin typeface="Helvetica" charset="0"/>
                <a:ea typeface="Times" charset="0"/>
                <a:sym typeface="Times" charset="0"/>
              </a:rPr>
              <a:t>can be</a:t>
            </a:r>
            <a:endParaRPr lang="en-US" altLang="en-US" sz="2400" dirty="0">
              <a:latin typeface="Helvetica" charset="0"/>
              <a:ea typeface="Times" charset="0"/>
              <a:sym typeface="Times" charset="0"/>
            </a:endParaRPr>
          </a:p>
          <a:p>
            <a:pPr>
              <a:buFontTx/>
              <a:buNone/>
            </a:pPr>
            <a:r>
              <a:rPr lang="en-US" altLang="en-US" sz="2400" dirty="0">
                <a:latin typeface="Helvetica" charset="0"/>
                <a:ea typeface="Times" charset="0"/>
                <a:sym typeface="Times" charset="0"/>
              </a:rPr>
              <a:t>&gt; 23,000 </a:t>
            </a:r>
            <a:r>
              <a:rPr lang="en-US" altLang="en-US" sz="2400" baseline="30000" dirty="0">
                <a:latin typeface="Helvetica" charset="0"/>
                <a:ea typeface="Times" charset="0"/>
                <a:sym typeface="Times" charset="0"/>
              </a:rPr>
              <a:t>14</a:t>
            </a:r>
            <a:r>
              <a:rPr lang="en-US" altLang="en-US" sz="2400" dirty="0">
                <a:latin typeface="Helvetica" charset="0"/>
                <a:ea typeface="Times" charset="0"/>
                <a:sym typeface="Times" charset="0"/>
              </a:rPr>
              <a:t>C </a:t>
            </a:r>
            <a:r>
              <a:rPr lang="en-US" altLang="en-US" sz="2400" dirty="0" err="1">
                <a:latin typeface="Helvetica" charset="0"/>
                <a:ea typeface="Times" charset="0"/>
                <a:sym typeface="Times" charset="0"/>
              </a:rPr>
              <a:t>yr</a:t>
            </a:r>
            <a:r>
              <a:rPr lang="en-US" altLang="en-US" sz="2400" dirty="0">
                <a:latin typeface="Helvetica" charset="0"/>
                <a:ea typeface="Times" charset="0"/>
                <a:sym typeface="Times" charset="0"/>
              </a:rPr>
              <a:t> old (–940‰)</a:t>
            </a:r>
          </a:p>
          <a:p>
            <a:r>
              <a:rPr lang="en-US" altLang="en-US" sz="2400" dirty="0">
                <a:latin typeface="Helvetica" charset="0"/>
                <a:ea typeface="Times" charset="0"/>
                <a:sym typeface="Times" charset="0"/>
              </a:rPr>
              <a:t>BC contributes in a small way to the old </a:t>
            </a:r>
            <a:r>
              <a:rPr lang="en-US" altLang="en-US" sz="2400" baseline="30000" dirty="0">
                <a:latin typeface="Helvetica" charset="0"/>
                <a:ea typeface="Times" charset="0"/>
                <a:sym typeface="Times" charset="0"/>
              </a:rPr>
              <a:t>14</a:t>
            </a:r>
            <a:r>
              <a:rPr lang="en-US" altLang="en-US" sz="2400" dirty="0">
                <a:latin typeface="Helvetica" charset="0"/>
                <a:ea typeface="Times" charset="0"/>
                <a:sym typeface="Times" charset="0"/>
              </a:rPr>
              <a:t>C age of DOC</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78" y="76200"/>
            <a:ext cx="6510785" cy="613437"/>
          </a:xfrm>
          <a:noFill/>
          <a:scene3d>
            <a:camera prst="orthographicFront"/>
            <a:lightRig rig="threePt" dir="t"/>
          </a:scene3d>
          <a:sp3d>
            <a:bevelT w="165100" prst="coolSlant"/>
          </a:sp3d>
          <a:extLs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sz="3200" dirty="0" smtClean="0">
                <a:solidFill>
                  <a:srgbClr val="000000"/>
                </a:solidFill>
                <a:latin typeface="Helvetica"/>
                <a:cs typeface="Helvetica"/>
              </a:rPr>
              <a:t>Extracting BC from Seawater</a:t>
            </a:r>
            <a:endParaRPr lang="en-US" sz="3200" dirty="0">
              <a:solidFill>
                <a:srgbClr val="000000"/>
              </a:solidFill>
              <a:latin typeface="Helvetica"/>
              <a:cs typeface="Helvetica"/>
            </a:endParaRPr>
          </a:p>
        </p:txBody>
      </p:sp>
      <p:pic>
        <p:nvPicPr>
          <p:cNvPr id="86020" name="Picture 6" descr="CIMG4327_2.jpg"/>
          <p:cNvPicPr>
            <a:picLocks noChangeAspect="1"/>
          </p:cNvPicPr>
          <p:nvPr/>
        </p:nvPicPr>
        <p:blipFill>
          <a:blip r:embed="rId3">
            <a:extLst>
              <a:ext uri="{28A0092B-C50C-407E-A947-70E740481C1C}">
                <a14:useLocalDpi xmlns:a14="http://schemas.microsoft.com/office/drawing/2010/main" val="0"/>
              </a:ext>
            </a:extLst>
          </a:blip>
          <a:srcRect l="6097" t="16002" r="10101" b="9808"/>
          <a:stretch>
            <a:fillRect/>
          </a:stretch>
        </p:blipFill>
        <p:spPr bwMode="auto">
          <a:xfrm rot="5400000">
            <a:off x="-371475" y="2924175"/>
            <a:ext cx="2573338"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Title 1"/>
          <p:cNvSpPr txBox="1">
            <a:spLocks/>
          </p:cNvSpPr>
          <p:nvPr/>
        </p:nvSpPr>
        <p:spPr bwMode="auto">
          <a:xfrm>
            <a:off x="-287338" y="-1154113"/>
            <a:ext cx="6737351"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eaLnBrk="1" hangingPunct="1"/>
            <a:endParaRPr lang="en-US" altLang="en-US" sz="4600">
              <a:solidFill>
                <a:schemeClr val="accent1"/>
              </a:solidFill>
              <a:latin typeface="Times" charset="0"/>
            </a:endParaRPr>
          </a:p>
        </p:txBody>
      </p:sp>
      <p:pic>
        <p:nvPicPr>
          <p:cNvPr id="8602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150" y="1057275"/>
            <a:ext cx="4767263"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675991" y="1136313"/>
            <a:ext cx="1051407" cy="461665"/>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b="1" cap="all" dirty="0">
                <a:ln w="0"/>
                <a:solidFill>
                  <a:srgbClr val="E2751D"/>
                </a:solidFill>
                <a:effectLst>
                  <a:reflection blurRad="12700" stA="50000" endPos="50000" dist="5000" dir="5400000" sy="-100000" rotWithShape="0"/>
                </a:effectLst>
                <a:ea typeface="ＭＳ Ｐゴシック" charset="0"/>
                <a:cs typeface="ＭＳ Ｐゴシック" charset="0"/>
              </a:rPr>
              <a:t>B6CA</a:t>
            </a:r>
          </a:p>
        </p:txBody>
      </p:sp>
      <p:sp>
        <p:nvSpPr>
          <p:cNvPr id="12" name="TextBox 11"/>
          <p:cNvSpPr txBox="1"/>
          <p:nvPr/>
        </p:nvSpPr>
        <p:spPr>
          <a:xfrm>
            <a:off x="5924104" y="1802475"/>
            <a:ext cx="1051407" cy="461665"/>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b="1" cap="all" dirty="0">
                <a:ln w="0"/>
                <a:solidFill>
                  <a:schemeClr val="bg2">
                    <a:lumMod val="50000"/>
                  </a:schemeClr>
                </a:solidFill>
                <a:ea typeface="ＭＳ Ｐゴシック" charset="0"/>
                <a:cs typeface="ＭＳ Ｐゴシック" charset="0"/>
              </a:rPr>
              <a:t>B3CA</a:t>
            </a:r>
          </a:p>
        </p:txBody>
      </p:sp>
      <p:sp>
        <p:nvSpPr>
          <p:cNvPr id="13" name="TextBox 12"/>
          <p:cNvSpPr txBox="1"/>
          <p:nvPr/>
        </p:nvSpPr>
        <p:spPr>
          <a:xfrm>
            <a:off x="5746296" y="2377118"/>
            <a:ext cx="1051407" cy="461665"/>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b="1" cap="all" dirty="0">
                <a:ln w="0"/>
                <a:solidFill>
                  <a:srgbClr val="660066"/>
                </a:solidFill>
                <a:effectLst>
                  <a:reflection blurRad="12700" stA="50000" endPos="50000" dist="5000" dir="5400000" sy="-100000" rotWithShape="0"/>
                </a:effectLst>
                <a:ea typeface="ＭＳ Ｐゴシック" charset="0"/>
                <a:cs typeface="ＭＳ Ｐゴシック" charset="0"/>
              </a:rPr>
              <a:t>B4CA</a:t>
            </a:r>
          </a:p>
        </p:txBody>
      </p:sp>
      <p:sp>
        <p:nvSpPr>
          <p:cNvPr id="14" name="TextBox 13"/>
          <p:cNvSpPr txBox="1"/>
          <p:nvPr/>
        </p:nvSpPr>
        <p:spPr>
          <a:xfrm>
            <a:off x="5657396" y="3326557"/>
            <a:ext cx="1051407" cy="461665"/>
          </a:xfrm>
          <a:prstGeom prst="rect">
            <a:avLst/>
          </a:prstGeom>
          <a:noFill/>
          <a:ln>
            <a:noFill/>
          </a:ln>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defRPr/>
            </a:pPr>
            <a:r>
              <a:rPr lang="en-US" b="1" cap="all" dirty="0">
                <a:ln w="0"/>
                <a:solidFill>
                  <a:srgbClr val="FF0000"/>
                </a:solidFill>
                <a:effectLst>
                  <a:reflection blurRad="12700" stA="50000" endPos="50000" dist="5000" dir="5400000" sy="-100000" rotWithShape="0"/>
                </a:effectLst>
                <a:ea typeface="ＭＳ Ｐゴシック" charset="0"/>
                <a:cs typeface="ＭＳ Ｐゴシック" charset="0"/>
              </a:rPr>
              <a:t>B5CA</a:t>
            </a:r>
          </a:p>
        </p:txBody>
      </p:sp>
      <p:pic>
        <p:nvPicPr>
          <p:cNvPr id="86027"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64413" y="2576513"/>
            <a:ext cx="13874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8" name="TextBox 2"/>
          <p:cNvSpPr txBox="1">
            <a:spLocks noChangeArrowheads="1"/>
          </p:cNvSpPr>
          <p:nvPr/>
        </p:nvSpPr>
        <p:spPr bwMode="auto">
          <a:xfrm>
            <a:off x="304800" y="5105400"/>
            <a:ext cx="883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  Oxidize BC to BPCA marker compounds</a:t>
            </a:r>
          </a:p>
          <a:p>
            <a:r>
              <a:rPr lang="en-US" altLang="en-US"/>
              <a:t>•  Methylate BPCAs for collection on PCGC for </a:t>
            </a:r>
            <a:r>
              <a:rPr lang="en-US" altLang="en-US" baseline="30000"/>
              <a:t>14</a:t>
            </a:r>
            <a:r>
              <a:rPr lang="en-US" altLang="en-US"/>
              <a:t>C analysis</a:t>
            </a:r>
          </a:p>
        </p:txBody>
      </p:sp>
      <p:sp>
        <p:nvSpPr>
          <p:cNvPr id="86029" name="TextBox 8"/>
          <p:cNvSpPr txBox="1">
            <a:spLocks noChangeArrowheads="1"/>
          </p:cNvSpPr>
          <p:nvPr/>
        </p:nvSpPr>
        <p:spPr bwMode="auto">
          <a:xfrm>
            <a:off x="2651125" y="4349750"/>
            <a:ext cx="6100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i="1"/>
              <a:t>(Goldberg, 1985)</a:t>
            </a:r>
          </a:p>
        </p:txBody>
      </p:sp>
      <p:sp>
        <p:nvSpPr>
          <p:cNvPr id="86030" name="TextBox 14"/>
          <p:cNvSpPr txBox="1">
            <a:spLocks noChangeArrowheads="1"/>
          </p:cNvSpPr>
          <p:nvPr/>
        </p:nvSpPr>
        <p:spPr bwMode="auto">
          <a:xfrm>
            <a:off x="7472363" y="1866900"/>
            <a:ext cx="18827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Derivatized BPCA</a:t>
            </a:r>
          </a:p>
        </p:txBody>
      </p:sp>
      <p:sp>
        <p:nvSpPr>
          <p:cNvPr id="4" name="TextBox 3"/>
          <p:cNvSpPr txBox="1"/>
          <p:nvPr/>
        </p:nvSpPr>
        <p:spPr>
          <a:xfrm>
            <a:off x="1536700" y="530225"/>
            <a:ext cx="93663" cy="4619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45719" tIns="45719" rIns="45719" bIns="45719" spcCol="38100">
            <a:spAutoFit/>
          </a:bodyPr>
          <a:lstStyle/>
          <a:p>
            <a:pPr defTabSz="457200" fontAlgn="auto" latinLnBrk="1">
              <a:spcBef>
                <a:spcPts val="0"/>
              </a:spcBef>
              <a:spcAft>
                <a:spcPts val="0"/>
              </a:spcAft>
              <a:defRPr/>
            </a:pPr>
            <a:endParaRPr lang="en-US">
              <a:solidFill>
                <a:srgbClr val="000000"/>
              </a:solidFill>
              <a:latin typeface="Calibri"/>
              <a:ea typeface="Calibri"/>
              <a:cs typeface="Calibri"/>
              <a:sym typeface="Calibri"/>
            </a:endParaRPr>
          </a:p>
        </p:txBody>
      </p:sp>
      <p:sp>
        <p:nvSpPr>
          <p:cNvPr id="86032" name="TextBox 2"/>
          <p:cNvSpPr txBox="1">
            <a:spLocks noChangeArrowheads="1"/>
          </p:cNvSpPr>
          <p:nvPr/>
        </p:nvSpPr>
        <p:spPr bwMode="auto">
          <a:xfrm>
            <a:off x="0" y="2133600"/>
            <a:ext cx="2339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Oxidation bomb</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Grp="1" noChangeArrowheads="1"/>
          </p:cNvSpPr>
          <p:nvPr>
            <p:ph type="body" idx="1"/>
          </p:nvPr>
        </p:nvSpPr>
        <p:spPr>
          <a:xfrm>
            <a:off x="228600" y="228600"/>
            <a:ext cx="8686800" cy="1295400"/>
          </a:xfrm>
        </p:spPr>
        <p:txBody>
          <a:bodyPr/>
          <a:lstStyle/>
          <a:p>
            <a:pPr eaLnBrk="1" hangingPunct="1">
              <a:lnSpc>
                <a:spcPct val="90000"/>
              </a:lnSpc>
              <a:buFontTx/>
              <a:buNone/>
            </a:pPr>
            <a:r>
              <a:rPr lang="en-US" altLang="en-US" sz="3600" dirty="0">
                <a:latin typeface="Helvetica" charset="0"/>
                <a:ea typeface="ＭＳ Ｐゴシック" charset="-128"/>
              </a:rPr>
              <a:t> Gas Exchange of CO</a:t>
            </a:r>
            <a:r>
              <a:rPr lang="en-US" altLang="en-US" sz="3600" baseline="-25000" dirty="0">
                <a:latin typeface="Helvetica" charset="0"/>
                <a:ea typeface="ＭＳ Ｐゴシック" charset="-128"/>
              </a:rPr>
              <a:t>2 </a:t>
            </a:r>
            <a:r>
              <a:rPr lang="en-US" altLang="en-US" sz="3600" dirty="0">
                <a:latin typeface="Helvetica" charset="0"/>
                <a:ea typeface="ＭＳ Ｐゴシック" charset="-128"/>
              </a:rPr>
              <a:t>Between</a:t>
            </a:r>
            <a:r>
              <a:rPr lang="en-US" altLang="en-US" sz="3600" baseline="-25000" dirty="0">
                <a:latin typeface="Helvetica" charset="0"/>
                <a:ea typeface="ＭＳ Ｐゴシック" charset="-128"/>
              </a:rPr>
              <a:t> </a:t>
            </a:r>
            <a:r>
              <a:rPr lang="en-US" altLang="en-US" sz="3600" dirty="0">
                <a:latin typeface="Helvetica" charset="0"/>
                <a:ea typeface="ＭＳ Ｐゴシック" charset="-128"/>
              </a:rPr>
              <a:t>Surface Ocean and Atmosphere (per 1 m</a:t>
            </a:r>
            <a:r>
              <a:rPr lang="en-US" altLang="en-US" sz="3600" baseline="30000" dirty="0">
                <a:latin typeface="Helvetica" charset="0"/>
                <a:ea typeface="ＭＳ Ｐゴシック" charset="-128"/>
              </a:rPr>
              <a:t>2</a:t>
            </a:r>
            <a:r>
              <a:rPr lang="en-US" altLang="en-US" sz="3600" dirty="0">
                <a:latin typeface="Helvetica" charset="0"/>
                <a:ea typeface="ＭＳ Ｐゴシック" charset="-128"/>
              </a:rPr>
              <a:t>)</a:t>
            </a:r>
            <a:endParaRPr lang="en-US" altLang="en-US" sz="3600" baseline="-25000" dirty="0">
              <a:latin typeface="Helvetica" charset="0"/>
              <a:ea typeface="ＭＳ Ｐゴシック" charset="-128"/>
            </a:endParaRPr>
          </a:p>
        </p:txBody>
      </p:sp>
      <p:sp>
        <p:nvSpPr>
          <p:cNvPr id="24578" name="Rectangle 8"/>
          <p:cNvSpPr>
            <a:spLocks noChangeArrowheads="1"/>
          </p:cNvSpPr>
          <p:nvPr/>
        </p:nvSpPr>
        <p:spPr bwMode="auto">
          <a:xfrm>
            <a:off x="4648200" y="2514600"/>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solidFill>
                  <a:srgbClr val="000000"/>
                </a:solidFill>
              </a:rPr>
              <a:t>Air</a:t>
            </a:r>
          </a:p>
        </p:txBody>
      </p:sp>
      <p:sp>
        <p:nvSpPr>
          <p:cNvPr id="24579" name="Rectangle 9"/>
          <p:cNvSpPr>
            <a:spLocks noChangeArrowheads="1"/>
          </p:cNvSpPr>
          <p:nvPr/>
        </p:nvSpPr>
        <p:spPr bwMode="auto">
          <a:xfrm>
            <a:off x="4648200" y="3962400"/>
            <a:ext cx="2836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a:t>Surface Ocean 0-100m</a:t>
            </a:r>
            <a:endParaRPr lang="en-US" altLang="en-US"/>
          </a:p>
        </p:txBody>
      </p:sp>
      <p:grpSp>
        <p:nvGrpSpPr>
          <p:cNvPr id="24580" name="Group 18"/>
          <p:cNvGrpSpPr>
            <a:grpSpLocks/>
          </p:cNvGrpSpPr>
          <p:nvPr/>
        </p:nvGrpSpPr>
        <p:grpSpPr bwMode="auto">
          <a:xfrm>
            <a:off x="4419600" y="1905000"/>
            <a:ext cx="4495800" cy="2976563"/>
            <a:chOff x="2160" y="1824"/>
            <a:chExt cx="2832" cy="1875"/>
          </a:xfrm>
        </p:grpSpPr>
        <p:sp>
          <p:nvSpPr>
            <p:cNvPr id="24583" name="Line 6"/>
            <p:cNvSpPr>
              <a:spLocks noChangeShapeType="1"/>
            </p:cNvSpPr>
            <p:nvPr/>
          </p:nvSpPr>
          <p:spPr bwMode="auto">
            <a:xfrm>
              <a:off x="3168" y="2640"/>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4" name="Line 7"/>
            <p:cNvSpPr>
              <a:spLocks noChangeShapeType="1"/>
            </p:cNvSpPr>
            <p:nvPr/>
          </p:nvSpPr>
          <p:spPr bwMode="auto">
            <a:xfrm flipV="1">
              <a:off x="3360" y="2640"/>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85" name="Rectangle 10"/>
            <p:cNvSpPr>
              <a:spLocks noChangeArrowheads="1"/>
            </p:cNvSpPr>
            <p:nvPr/>
          </p:nvSpPr>
          <p:spPr bwMode="auto">
            <a:xfrm>
              <a:off x="3408" y="2640"/>
              <a:ext cx="12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solidFill>
                    <a:srgbClr val="008000"/>
                  </a:solidFill>
                </a:rPr>
                <a:t>~20 mol/m</a:t>
              </a:r>
              <a:r>
                <a:rPr lang="en-US" altLang="en-US" baseline="30000">
                  <a:solidFill>
                    <a:srgbClr val="008000"/>
                  </a:solidFill>
                </a:rPr>
                <a:t>2</a:t>
              </a:r>
              <a:r>
                <a:rPr lang="en-US" altLang="en-US">
                  <a:solidFill>
                    <a:srgbClr val="008000"/>
                  </a:solidFill>
                </a:rPr>
                <a:t>/y</a:t>
              </a:r>
            </a:p>
          </p:txBody>
        </p:sp>
        <p:sp>
          <p:nvSpPr>
            <p:cNvPr id="30732" name="AutoShape 11"/>
            <p:cNvSpPr>
              <a:spLocks noChangeArrowheads="1"/>
            </p:cNvSpPr>
            <p:nvPr/>
          </p:nvSpPr>
          <p:spPr bwMode="auto">
            <a:xfrm>
              <a:off x="2160" y="2928"/>
              <a:ext cx="2832" cy="765"/>
            </a:xfrm>
            <a:prstGeom prst="cube">
              <a:avLst>
                <a:gd name="adj" fmla="val 25000"/>
              </a:avLst>
            </a:prstGeom>
            <a:solidFill>
              <a:schemeClr val="accent1">
                <a:lumMod val="60000"/>
                <a:lumOff val="40000"/>
                <a:alpha val="63921"/>
              </a:schemeClr>
            </a:solidFill>
            <a:ln w="25400">
              <a:solidFill>
                <a:schemeClr val="tx1"/>
              </a:solidFill>
              <a:miter lim="800000"/>
              <a:headEnd/>
              <a:tailEnd/>
            </a:ln>
          </p:spPr>
          <p:txBody>
            <a:bodyPr wrap="none" anchor="ctr"/>
            <a:lstStyle/>
            <a:p>
              <a:pPr>
                <a:defRPr/>
              </a:pPr>
              <a:endParaRPr lang="en-US">
                <a:ea typeface="ＭＳ Ｐゴシック" charset="0"/>
                <a:cs typeface="ＭＳ Ｐゴシック" charset="0"/>
              </a:endParaRPr>
            </a:p>
          </p:txBody>
        </p:sp>
        <p:sp>
          <p:nvSpPr>
            <p:cNvPr id="24587" name="AutoShape 12"/>
            <p:cNvSpPr>
              <a:spLocks noChangeArrowheads="1"/>
            </p:cNvSpPr>
            <p:nvPr/>
          </p:nvSpPr>
          <p:spPr bwMode="auto">
            <a:xfrm>
              <a:off x="2160" y="1824"/>
              <a:ext cx="2832" cy="765"/>
            </a:xfrm>
            <a:prstGeom prst="cube">
              <a:avLst>
                <a:gd name="adj" fmla="val 25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24588" name="Rectangle 14"/>
            <p:cNvSpPr>
              <a:spLocks noChangeArrowheads="1"/>
            </p:cNvSpPr>
            <p:nvPr/>
          </p:nvSpPr>
          <p:spPr bwMode="auto">
            <a:xfrm>
              <a:off x="3600" y="3408"/>
              <a:ext cx="10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200 mol/m</a:t>
              </a:r>
              <a:r>
                <a:rPr lang="en-US" altLang="en-US" baseline="30000"/>
                <a:t>2</a:t>
              </a:r>
              <a:endParaRPr lang="en-US" altLang="en-US"/>
            </a:p>
          </p:txBody>
        </p:sp>
        <p:sp>
          <p:nvSpPr>
            <p:cNvPr id="24589" name="Rectangle 15"/>
            <p:cNvSpPr>
              <a:spLocks noChangeArrowheads="1"/>
            </p:cNvSpPr>
            <p:nvPr/>
          </p:nvSpPr>
          <p:spPr bwMode="auto">
            <a:xfrm>
              <a:off x="3120" y="2160"/>
              <a:ext cx="5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800"/>
                <a:t>CO</a:t>
              </a:r>
              <a:r>
                <a:rPr lang="en-US" altLang="en-US" sz="2800" baseline="-25000"/>
                <a:t>2</a:t>
              </a:r>
            </a:p>
          </p:txBody>
        </p:sp>
        <p:sp>
          <p:nvSpPr>
            <p:cNvPr id="24590" name="Rectangle 16"/>
            <p:cNvSpPr>
              <a:spLocks noChangeArrowheads="1"/>
            </p:cNvSpPr>
            <p:nvPr/>
          </p:nvSpPr>
          <p:spPr bwMode="auto">
            <a:xfrm>
              <a:off x="2880" y="3408"/>
              <a:ext cx="7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DIC   =</a:t>
              </a:r>
            </a:p>
          </p:txBody>
        </p:sp>
      </p:grpSp>
      <p:sp>
        <p:nvSpPr>
          <p:cNvPr id="24581" name="Rectangle 19"/>
          <p:cNvSpPr>
            <a:spLocks noChangeArrowheads="1"/>
          </p:cNvSpPr>
          <p:nvPr/>
        </p:nvSpPr>
        <p:spPr bwMode="auto">
          <a:xfrm>
            <a:off x="0" y="3962400"/>
            <a:ext cx="3962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dirty="0"/>
              <a:t>Turnover = </a:t>
            </a:r>
            <a:r>
              <a:rPr lang="en-US" altLang="en-US" sz="1800" u="sng" dirty="0"/>
              <a:t> </a:t>
            </a:r>
            <a:r>
              <a:rPr lang="en-US" altLang="en-US" u="sng" dirty="0" smtClean="0"/>
              <a:t>200 </a:t>
            </a:r>
            <a:r>
              <a:rPr lang="en-US" altLang="en-US" u="sng" dirty="0" err="1" smtClean="0"/>
              <a:t>mol</a:t>
            </a:r>
            <a:r>
              <a:rPr lang="en-US" altLang="en-US" u="sng" dirty="0" smtClean="0"/>
              <a:t>/m</a:t>
            </a:r>
            <a:r>
              <a:rPr lang="en-US" altLang="en-US" baseline="30000" dirty="0" smtClean="0"/>
              <a:t>2  </a:t>
            </a:r>
            <a:r>
              <a:rPr lang="en-US" altLang="en-US" dirty="0"/>
              <a:t>= 10 y</a:t>
            </a:r>
            <a:endParaRPr lang="en-US" altLang="en-US" baseline="30000" dirty="0"/>
          </a:p>
          <a:p>
            <a:r>
              <a:rPr lang="en-US" altLang="en-US" sz="1800" dirty="0"/>
              <a:t>Time</a:t>
            </a:r>
            <a:r>
              <a:rPr lang="en-US" altLang="en-US" sz="1800" baseline="30000" dirty="0"/>
              <a:t> </a:t>
            </a:r>
            <a:r>
              <a:rPr lang="en-US" altLang="en-US" baseline="30000" dirty="0"/>
              <a:t>	     </a:t>
            </a:r>
            <a:r>
              <a:rPr lang="en-US" altLang="en-US" dirty="0" smtClean="0">
                <a:solidFill>
                  <a:srgbClr val="008000"/>
                </a:solidFill>
              </a:rPr>
              <a:t>20 </a:t>
            </a:r>
            <a:r>
              <a:rPr lang="en-US" altLang="en-US" dirty="0" err="1" smtClean="0">
                <a:solidFill>
                  <a:srgbClr val="008000"/>
                </a:solidFill>
              </a:rPr>
              <a:t>mol</a:t>
            </a:r>
            <a:r>
              <a:rPr lang="en-US" altLang="en-US" dirty="0" smtClean="0">
                <a:solidFill>
                  <a:srgbClr val="008000"/>
                </a:solidFill>
              </a:rPr>
              <a:t>/m</a:t>
            </a:r>
            <a:r>
              <a:rPr lang="en-US" altLang="en-US" baseline="30000" dirty="0" smtClean="0">
                <a:solidFill>
                  <a:srgbClr val="008000"/>
                </a:solidFill>
              </a:rPr>
              <a:t>2</a:t>
            </a:r>
            <a:r>
              <a:rPr lang="en-US" altLang="en-US" dirty="0" smtClean="0">
                <a:solidFill>
                  <a:srgbClr val="008000"/>
                </a:solidFill>
              </a:rPr>
              <a:t>/y</a:t>
            </a:r>
            <a:endParaRPr lang="en-US" altLang="en-US" dirty="0">
              <a:solidFill>
                <a:srgbClr val="008000"/>
              </a:solidFill>
            </a:endParaRPr>
          </a:p>
        </p:txBody>
      </p:sp>
      <p:sp>
        <p:nvSpPr>
          <p:cNvPr id="24582" name="Rectangle 20"/>
          <p:cNvSpPr>
            <a:spLocks noChangeArrowheads="1"/>
          </p:cNvSpPr>
          <p:nvPr/>
        </p:nvSpPr>
        <p:spPr bwMode="auto">
          <a:xfrm>
            <a:off x="685800" y="5562600"/>
            <a:ext cx="7575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solidFill>
                  <a:srgbClr val="FF0000"/>
                </a:solidFill>
              </a:rPr>
              <a:t>But </a:t>
            </a:r>
            <a:r>
              <a:rPr lang="en-US" altLang="en-US" baseline="30000">
                <a:solidFill>
                  <a:srgbClr val="FF0000"/>
                </a:solidFill>
              </a:rPr>
              <a:t>14</a:t>
            </a:r>
            <a:r>
              <a:rPr lang="en-US" altLang="en-US">
                <a:solidFill>
                  <a:srgbClr val="FF0000"/>
                </a:solidFill>
              </a:rPr>
              <a:t>C age of surface ocean is 300-600 </a:t>
            </a:r>
            <a:r>
              <a:rPr lang="en-US" altLang="en-US" baseline="30000">
                <a:solidFill>
                  <a:srgbClr val="FF0000"/>
                </a:solidFill>
              </a:rPr>
              <a:t>14</a:t>
            </a:r>
            <a:r>
              <a:rPr lang="en-US" altLang="en-US">
                <a:solidFill>
                  <a:srgbClr val="FF0000"/>
                </a:solidFill>
              </a:rPr>
              <a:t>C y.  Why?</a:t>
            </a:r>
            <a:endParaRPr lang="en-US"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700" y="78389"/>
            <a:ext cx="6908800" cy="683611"/>
          </a:xfrm>
          <a:noFill/>
          <a:scene3d>
            <a:camera prst="orthographicFront"/>
            <a:lightRig rig="threePt" dir="t"/>
          </a:scene3d>
          <a:sp3d>
            <a:bevelT w="165100" prst="coolSlant"/>
          </a:sp3d>
          <a:extLst>
            <a:ext uri="{91240B29-F687-4f45-9708-019B960494DF}">
              <a14:hiddenLine xmlns:a14="http://schemas.microsoft.com/office/drawing/2010/main" xmlns="" w="9525">
                <a:solidFill>
                  <a:srgbClr val="000000"/>
                </a:solidFill>
                <a:miter lim="800000"/>
                <a:headEnd/>
                <a:tailEnd/>
              </a14:hiddenLine>
            </a:ext>
          </a:extLst>
        </p:spPr>
        <p:txBody>
          <a:bodyPr>
            <a:normAutofit fontScale="90000"/>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3200" dirty="0">
                <a:solidFill>
                  <a:srgbClr val="000000"/>
                </a:solidFill>
              </a:rPr>
              <a:t>Δ</a:t>
            </a:r>
            <a:r>
              <a:rPr lang="en-US" altLang="en-US" sz="3200" baseline="30000" dirty="0">
                <a:solidFill>
                  <a:srgbClr val="000000"/>
                </a:solidFill>
              </a:rPr>
              <a:t>14</a:t>
            </a:r>
            <a:r>
              <a:rPr lang="en-US" altLang="en-US" sz="3200" dirty="0">
                <a:solidFill>
                  <a:srgbClr val="000000"/>
                </a:solidFill>
              </a:rPr>
              <a:t>C of bulk DOC vs. Δ</a:t>
            </a:r>
            <a:r>
              <a:rPr lang="en-US" altLang="en-US" sz="3200" baseline="30000" dirty="0">
                <a:solidFill>
                  <a:srgbClr val="000000"/>
                </a:solidFill>
              </a:rPr>
              <a:t>14</a:t>
            </a:r>
            <a:r>
              <a:rPr lang="en-US" altLang="en-US" sz="3200" dirty="0">
                <a:solidFill>
                  <a:srgbClr val="000000"/>
                </a:solidFill>
              </a:rPr>
              <a:t>C of </a:t>
            </a:r>
            <a:r>
              <a:rPr lang="en-US" altLang="en-US" sz="3200" dirty="0" smtClean="0">
                <a:solidFill>
                  <a:srgbClr val="000000"/>
                </a:solidFill>
              </a:rPr>
              <a:t>BC in SOC</a:t>
            </a:r>
            <a:endParaRPr lang="en-US" altLang="en-US" sz="3200" dirty="0">
              <a:solidFill>
                <a:srgbClr val="0000FF"/>
              </a:solidFill>
            </a:endParaRPr>
          </a:p>
        </p:txBody>
      </p:sp>
      <p:pic>
        <p:nvPicPr>
          <p:cNvPr id="88068" name="Picture 2" descr="Screen Shot 2016-07-25 at 2.49.52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01700"/>
            <a:ext cx="67341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TextBox 3"/>
          <p:cNvSpPr txBox="1">
            <a:spLocks noChangeArrowheads="1"/>
          </p:cNvSpPr>
          <p:nvPr/>
        </p:nvSpPr>
        <p:spPr bwMode="auto">
          <a:xfrm>
            <a:off x="7315200" y="5486400"/>
            <a:ext cx="16335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a:t>Ziolkowski</a:t>
            </a:r>
            <a:r>
              <a:rPr lang="en-US" altLang="en-US" sz="2000" dirty="0"/>
              <a:t> &amp;</a:t>
            </a:r>
          </a:p>
          <a:p>
            <a:r>
              <a:rPr lang="en-US" altLang="en-US" sz="2000" dirty="0" err="1"/>
              <a:t>Druffel</a:t>
            </a:r>
            <a:r>
              <a:rPr lang="en-US" altLang="en-US" sz="2000" dirty="0"/>
              <a:t> 2010</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53931"/>
            <a:ext cx="7772400" cy="1066800"/>
          </a:xfrm>
        </p:spPr>
        <p:txBody>
          <a:bodyPr/>
          <a:lstStyle/>
          <a:p>
            <a:r>
              <a:rPr lang="en-US" sz="3600" smtClean="0">
                <a:solidFill>
                  <a:schemeClr val="tx1"/>
                </a:solidFill>
                <a:latin typeface="Helvetica" charset="0"/>
                <a:ea typeface="Helvetica" charset="0"/>
                <a:cs typeface="Helvetica" charset="0"/>
              </a:rPr>
              <a:t>Cycling of BC in the Ocean</a:t>
            </a:r>
            <a:endParaRPr lang="en-US" sz="3600">
              <a:solidFill>
                <a:schemeClr val="tx1"/>
              </a:solidFill>
              <a:latin typeface="Helvetica" charset="0"/>
              <a:ea typeface="Helvetica" charset="0"/>
              <a:cs typeface="Helvetica" charset="0"/>
            </a:endParaRPr>
          </a:p>
        </p:txBody>
      </p:sp>
      <p:pic>
        <p:nvPicPr>
          <p:cNvPr id="7" name="Picture 6"/>
          <p:cNvPicPr>
            <a:picLocks noChangeAspect="1" noChangeArrowheads="1"/>
          </p:cNvPicPr>
          <p:nvPr/>
        </p:nvPicPr>
        <p:blipFill>
          <a:blip r:embed="rId3" cstate="print"/>
          <a:srcRect/>
          <a:stretch>
            <a:fillRect/>
          </a:stretch>
        </p:blipFill>
        <p:spPr bwMode="auto">
          <a:xfrm>
            <a:off x="2590800" y="923986"/>
            <a:ext cx="4283605" cy="5278014"/>
          </a:xfrm>
          <a:prstGeom prst="rect">
            <a:avLst/>
          </a:prstGeom>
          <a:noFill/>
          <a:ln w="9525">
            <a:noFill/>
            <a:round/>
            <a:headEnd/>
            <a:tailEnd/>
          </a:ln>
        </p:spPr>
      </p:pic>
      <p:pic>
        <p:nvPicPr>
          <p:cNvPr id="8" name="Picture 7"/>
          <p:cNvPicPr>
            <a:picLocks noChangeAspect="1" noChangeArrowheads="1"/>
          </p:cNvPicPr>
          <p:nvPr/>
        </p:nvPicPr>
        <p:blipFill>
          <a:blip r:embed="rId4" cstate="print"/>
          <a:srcRect/>
          <a:stretch>
            <a:fillRect/>
          </a:stretch>
        </p:blipFill>
        <p:spPr bwMode="auto">
          <a:xfrm>
            <a:off x="0" y="0"/>
            <a:ext cx="0" cy="0"/>
          </a:xfrm>
          <a:prstGeom prst="rect">
            <a:avLst/>
          </a:prstGeom>
          <a:noFill/>
          <a:ln w="9525">
            <a:noFill/>
            <a:round/>
            <a:headEnd/>
            <a:tailEnd/>
          </a:ln>
        </p:spPr>
      </p:pic>
      <p:sp>
        <p:nvSpPr>
          <p:cNvPr id="10" name="TextBox 3"/>
          <p:cNvSpPr txBox="1">
            <a:spLocks noChangeArrowheads="1"/>
          </p:cNvSpPr>
          <p:nvPr/>
        </p:nvSpPr>
        <p:spPr bwMode="auto">
          <a:xfrm>
            <a:off x="7315200" y="5486400"/>
            <a:ext cx="15765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dirty="0" smtClean="0"/>
              <a:t>Coppola </a:t>
            </a:r>
            <a:r>
              <a:rPr lang="en-US" altLang="en-US" sz="2000" dirty="0"/>
              <a:t>&amp;</a:t>
            </a:r>
          </a:p>
          <a:p>
            <a:r>
              <a:rPr lang="en-US" altLang="en-US" sz="2000" dirty="0" err="1"/>
              <a:t>Druffel</a:t>
            </a:r>
            <a:r>
              <a:rPr lang="en-US" altLang="en-US" sz="2000" dirty="0"/>
              <a:t> </a:t>
            </a:r>
            <a:r>
              <a:rPr lang="en-US" altLang="en-US" sz="2000" dirty="0" smtClean="0"/>
              <a:t>2016</a:t>
            </a:r>
            <a:endParaRPr lang="en-US"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p:cNvSpPr>
          <p:nvPr>
            <p:ph type="title" idx="4294967295"/>
          </p:nvPr>
        </p:nvSpPr>
        <p:spPr>
          <a:xfrm>
            <a:off x="952500" y="76200"/>
            <a:ext cx="7239000" cy="707012"/>
          </a:xfrm>
          <a:noFill/>
          <a:ln w="12700">
            <a:miter lim="400000"/>
          </a:ln>
          <a:scene3d>
            <a:camera prst="orthographicFront"/>
            <a:lightRig rig="threePt" dir="t"/>
          </a:scene3d>
          <a:sp3d>
            <a:bevelT w="165100" prst="coolSlant"/>
          </a:sp3d>
          <a:extLst>
            <a:ext uri="{C572A759-6A51-4108-AA02-DFA0A04FC94B}">
              <ma14:wrappingTextBoxFlag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lIns="0" tIns="0" rIns="0" bIns="0">
            <a:normAutofit/>
          </a:bodyPr>
          <a:lstStyle>
            <a:lvl1pPr>
              <a:defRPr sz="3600">
                <a:latin typeface="Times"/>
                <a:ea typeface="Times"/>
                <a:cs typeface="Times"/>
                <a:sym typeface="Times"/>
              </a:defRPr>
            </a:lvl1pPr>
          </a:lstStyle>
          <a:p>
            <a:pPr>
              <a:defRPr sz="1800"/>
            </a:pPr>
            <a:r>
              <a:rPr lang="en-US" sz="3200" dirty="0">
                <a:solidFill>
                  <a:srgbClr val="000000"/>
                </a:solidFill>
                <a:latin typeface="Helvetica"/>
                <a:cs typeface="Helvetica"/>
              </a:rPr>
              <a:t>Why is </a:t>
            </a:r>
            <a:r>
              <a:rPr sz="3200" dirty="0">
                <a:solidFill>
                  <a:srgbClr val="000000"/>
                </a:solidFill>
                <a:latin typeface="Helvetica"/>
                <a:cs typeface="Helvetica"/>
              </a:rPr>
              <a:t>DOC</a:t>
            </a:r>
            <a:r>
              <a:rPr lang="en-US" sz="3200" dirty="0">
                <a:solidFill>
                  <a:srgbClr val="000000"/>
                </a:solidFill>
                <a:latin typeface="Helvetica"/>
                <a:cs typeface="Helvetica"/>
              </a:rPr>
              <a:t> So Old</a:t>
            </a:r>
            <a:r>
              <a:rPr sz="3200" dirty="0" smtClean="0">
                <a:solidFill>
                  <a:srgbClr val="000000"/>
                </a:solidFill>
                <a:latin typeface="Helvetica"/>
                <a:cs typeface="Helvetica"/>
              </a:rPr>
              <a:t>?</a:t>
            </a:r>
            <a:r>
              <a:rPr lang="en-US" sz="3200" dirty="0" smtClean="0">
                <a:solidFill>
                  <a:srgbClr val="000000"/>
                </a:solidFill>
                <a:latin typeface="Helvetica"/>
                <a:cs typeface="Helvetica"/>
              </a:rPr>
              <a:t> </a:t>
            </a:r>
            <a:endParaRPr sz="3200" dirty="0">
              <a:solidFill>
                <a:srgbClr val="000000"/>
              </a:solidFill>
              <a:latin typeface="Helvetica"/>
              <a:cs typeface="Helvetica"/>
            </a:endParaRPr>
          </a:p>
        </p:txBody>
      </p:sp>
      <p:sp>
        <p:nvSpPr>
          <p:cNvPr id="83972" name="Shape 278"/>
          <p:cNvSpPr>
            <a:spLocks noChangeArrowheads="1"/>
          </p:cNvSpPr>
          <p:nvPr/>
        </p:nvSpPr>
        <p:spPr bwMode="auto">
          <a:xfrm>
            <a:off x="7391400" y="2667000"/>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C572A759-6A51-4108-AA02-DFA0A04FC94B}">
              <ma14:wrappingTextBoxFlag xmlns:ma14="http://schemas.microsoft.com/office/mac/drawingml/2011/main" val="1"/>
            </a:ext>
          </a:extLst>
        </p:spPr>
        <p:txBody>
          <a:bodyPr lIns="45719" rIns="45719">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a:r>
              <a:rPr lang="en-US" altLang="en-US" sz="1800">
                <a:solidFill>
                  <a:srgbClr val="FFFFFF"/>
                </a:solidFill>
                <a:latin typeface="Times" charset="0"/>
                <a:sym typeface="Helvetica" charset="0"/>
              </a:rPr>
              <a:t>Black Carbon?</a:t>
            </a:r>
          </a:p>
        </p:txBody>
      </p:sp>
      <p:pic>
        <p:nvPicPr>
          <p:cNvPr id="9" name="Content Placeholder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983959" y="3603731"/>
            <a:ext cx="3467815" cy="2600861"/>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905" r="11905"/>
          <a:stretch/>
        </p:blipFill>
        <p:spPr>
          <a:xfrm>
            <a:off x="5622326" y="844455"/>
            <a:ext cx="3331174" cy="24983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558" y="3615978"/>
            <a:ext cx="3315614" cy="248671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2589" y="844456"/>
            <a:ext cx="3533811" cy="2355874"/>
          </a:xfrm>
          <a:prstGeom prst="rect">
            <a:avLst/>
          </a:prstGeom>
        </p:spPr>
      </p:pic>
      <p:sp>
        <p:nvSpPr>
          <p:cNvPr id="5" name="TextBox 4"/>
          <p:cNvSpPr txBox="1"/>
          <p:nvPr/>
        </p:nvSpPr>
        <p:spPr>
          <a:xfrm>
            <a:off x="2039587" y="844455"/>
            <a:ext cx="1863426" cy="457200"/>
          </a:xfrm>
          <a:prstGeom prst="rect">
            <a:avLst/>
          </a:prstGeom>
          <a:noFill/>
        </p:spPr>
        <p:txBody>
          <a:bodyPr wrap="square" rtlCol="0">
            <a:spAutoFit/>
          </a:bodyPr>
          <a:lstStyle/>
          <a:p>
            <a:r>
              <a:rPr lang="en-US" dirty="0" smtClean="0">
                <a:solidFill>
                  <a:schemeClr val="bg1"/>
                </a:solidFill>
              </a:rPr>
              <a:t>Oil seeps</a:t>
            </a:r>
            <a:endParaRPr lang="en-US" dirty="0">
              <a:solidFill>
                <a:schemeClr val="bg1"/>
              </a:solidFill>
            </a:endParaRPr>
          </a:p>
        </p:txBody>
      </p:sp>
      <p:sp>
        <p:nvSpPr>
          <p:cNvPr id="14" name="TextBox 13"/>
          <p:cNvSpPr txBox="1"/>
          <p:nvPr/>
        </p:nvSpPr>
        <p:spPr>
          <a:xfrm>
            <a:off x="5631159" y="844455"/>
            <a:ext cx="2674641" cy="461665"/>
          </a:xfrm>
          <a:prstGeom prst="rect">
            <a:avLst/>
          </a:prstGeom>
          <a:noFill/>
        </p:spPr>
        <p:txBody>
          <a:bodyPr wrap="square" rtlCol="0">
            <a:spAutoFit/>
          </a:bodyPr>
          <a:lstStyle/>
          <a:p>
            <a:r>
              <a:rPr lang="en-US" dirty="0" smtClean="0">
                <a:solidFill>
                  <a:schemeClr val="bg1"/>
                </a:solidFill>
              </a:rPr>
              <a:t>Methane seeps</a:t>
            </a:r>
            <a:endParaRPr lang="en-US" dirty="0">
              <a:solidFill>
                <a:schemeClr val="bg1"/>
              </a:solidFill>
            </a:endParaRPr>
          </a:p>
        </p:txBody>
      </p:sp>
      <p:sp>
        <p:nvSpPr>
          <p:cNvPr id="15" name="TextBox 14"/>
          <p:cNvSpPr txBox="1"/>
          <p:nvPr/>
        </p:nvSpPr>
        <p:spPr>
          <a:xfrm>
            <a:off x="2022774" y="3615978"/>
            <a:ext cx="3082626" cy="461665"/>
          </a:xfrm>
          <a:prstGeom prst="rect">
            <a:avLst/>
          </a:prstGeom>
          <a:noFill/>
        </p:spPr>
        <p:txBody>
          <a:bodyPr wrap="square" rtlCol="0">
            <a:spAutoFit/>
          </a:bodyPr>
          <a:lstStyle/>
          <a:p>
            <a:r>
              <a:rPr lang="en-US" smtClean="0">
                <a:solidFill>
                  <a:schemeClr val="bg1"/>
                </a:solidFill>
              </a:rPr>
              <a:t>Hydrothermal vents</a:t>
            </a:r>
            <a:endParaRPr lang="en-US" dirty="0">
              <a:solidFill>
                <a:schemeClr val="bg1"/>
              </a:solidFill>
            </a:endParaRPr>
          </a:p>
        </p:txBody>
      </p:sp>
      <p:sp>
        <p:nvSpPr>
          <p:cNvPr id="16" name="TextBox 15"/>
          <p:cNvSpPr txBox="1"/>
          <p:nvPr/>
        </p:nvSpPr>
        <p:spPr>
          <a:xfrm>
            <a:off x="5850087" y="5742927"/>
            <a:ext cx="3082626" cy="461665"/>
          </a:xfrm>
          <a:prstGeom prst="rect">
            <a:avLst/>
          </a:prstGeom>
          <a:noFill/>
        </p:spPr>
        <p:txBody>
          <a:bodyPr wrap="square" rtlCol="0">
            <a:spAutoFit/>
          </a:bodyPr>
          <a:lstStyle/>
          <a:p>
            <a:r>
              <a:rPr lang="en-US" dirty="0" smtClean="0">
                <a:solidFill>
                  <a:schemeClr val="bg1"/>
                </a:solidFill>
              </a:rPr>
              <a:t>Sediment </a:t>
            </a:r>
            <a:r>
              <a:rPr lang="en-US" dirty="0" err="1" smtClean="0">
                <a:solidFill>
                  <a:schemeClr val="bg1"/>
                </a:solidFill>
              </a:rPr>
              <a:t>porewater</a:t>
            </a:r>
            <a:endParaRPr lang="en-US" dirty="0">
              <a:solidFill>
                <a:schemeClr val="bg1"/>
              </a:solidFill>
            </a:endParaRPr>
          </a:p>
        </p:txBody>
      </p:sp>
      <p:pic>
        <p:nvPicPr>
          <p:cNvPr id="17" name="Picture 4" descr="Jiao Nature Publishing Group 2010 2.pdf"/>
          <p:cNvPicPr>
            <a:picLocks noChangeAspect="1"/>
          </p:cNvPicPr>
          <p:nvPr/>
        </p:nvPicPr>
        <p:blipFill rotWithShape="1">
          <a:blip r:embed="rId6">
            <a:extLst>
              <a:ext uri="{28A0092B-C50C-407E-A947-70E740481C1C}">
                <a14:useLocalDpi xmlns:a14="http://schemas.microsoft.com/office/drawing/2010/main"/>
              </a:ext>
            </a:extLst>
          </a:blip>
          <a:srcRect/>
          <a:stretch/>
        </p:blipFill>
        <p:spPr bwMode="auto">
          <a:xfrm>
            <a:off x="182986" y="323623"/>
            <a:ext cx="1648581" cy="1875971"/>
          </a:xfrm>
          <a:prstGeom prst="rect">
            <a:avLst/>
          </a:prstGeom>
          <a:solidFill>
            <a:schemeClr val="bg1"/>
          </a:solidFill>
          <a:ln w="9525">
            <a:solidFill>
              <a:schemeClr val="tx1"/>
            </a:solidFill>
            <a:miter lim="800000"/>
            <a:headEnd/>
            <a:tailEnd/>
          </a:ln>
        </p:spPr>
      </p:pic>
    </p:spTree>
    <p:extLst>
      <p:ext uri="{BB962C8B-B14F-4D97-AF65-F5344CB8AC3E}">
        <p14:creationId xmlns:p14="http://schemas.microsoft.com/office/powerpoint/2010/main" val="8597274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txBox="1">
            <a:spLocks noChangeArrowheads="1"/>
          </p:cNvSpPr>
          <p:nvPr/>
        </p:nvSpPr>
        <p:spPr bwMode="auto">
          <a:xfrm>
            <a:off x="457200" y="4195763"/>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a:r>
              <a:rPr lang="en-US" altLang="en-US" sz="4400">
                <a:solidFill>
                  <a:schemeClr val="tx2"/>
                </a:solidFill>
                <a:latin typeface="Times" charset="0"/>
              </a:rPr>
              <a:t>Thank you</a:t>
            </a:r>
          </a:p>
        </p:txBody>
      </p:sp>
      <p:pic>
        <p:nvPicPr>
          <p:cNvPr id="92162" name="Picture 1" descr="Palmyra beac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2"/>
          <p:cNvSpPr txBox="1">
            <a:spLocks noChangeArrowheads="1"/>
          </p:cNvSpPr>
          <p:nvPr/>
        </p:nvSpPr>
        <p:spPr bwMode="auto">
          <a:xfrm>
            <a:off x="685800" y="2514600"/>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pPr algn="ctr"/>
            <a:r>
              <a:rPr lang="en-US" altLang="en-US" sz="4400" dirty="0">
                <a:solidFill>
                  <a:srgbClr val="000000"/>
                </a:solidFill>
              </a:rPr>
              <a:t>Thank you!</a:t>
            </a:r>
          </a:p>
          <a:p>
            <a:pPr algn="ctr"/>
            <a:endParaRPr lang="en-US" altLang="en-US" sz="4400" dirty="0">
              <a:solidFill>
                <a:srgbClr val="000000"/>
              </a:solidFill>
            </a:endParaRPr>
          </a:p>
          <a:p>
            <a:pPr algn="ctr"/>
            <a:endParaRPr lang="en-US" altLang="en-US" sz="4400" dirty="0">
              <a:solidFill>
                <a:srgbClr val="000000"/>
              </a:solidFill>
            </a:endParaRPr>
          </a:p>
          <a:p>
            <a:pPr algn="ctr"/>
            <a:endParaRPr lang="en-US" altLang="en-US" sz="4400" dirty="0">
              <a:solidFill>
                <a:srgbClr val="000000"/>
              </a:solidFill>
            </a:endParaRPr>
          </a:p>
          <a:p>
            <a:pPr algn="ctr"/>
            <a:endParaRPr lang="en-US" altLang="en-US" sz="4400" dirty="0">
              <a:solidFill>
                <a:srgbClr val="000000"/>
              </a:solidFill>
            </a:endParaRPr>
          </a:p>
          <a:p>
            <a:pPr algn="ctr"/>
            <a:endParaRPr lang="en-US" altLang="en-US" sz="4400" dirty="0">
              <a:solidFill>
                <a:srgbClr val="000000"/>
              </a:solidFill>
            </a:endParaRPr>
          </a:p>
          <a:p>
            <a:pPr algn="ctr"/>
            <a:endParaRPr lang="en-US" altLang="en-US" sz="4400" dirty="0">
              <a:solidFill>
                <a:srgbClr val="000000"/>
              </a:solidFill>
            </a:endParaRPr>
          </a:p>
          <a:p>
            <a:pPr algn="ctr"/>
            <a:r>
              <a:rPr lang="en-US" altLang="en-US" sz="4400" dirty="0">
                <a:solidFill>
                  <a:srgbClr val="000000"/>
                </a:solidFill>
              </a:rPr>
              <a:t>Questions?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0" y="0"/>
            <a:ext cx="7391400" cy="914400"/>
          </a:xfrm>
        </p:spPr>
        <p:txBody>
          <a:bodyPr/>
          <a:lstStyle/>
          <a:p>
            <a:pPr eaLnBrk="1" hangingPunct="1"/>
            <a:r>
              <a:rPr lang="en-US" altLang="en-US" sz="2800" dirty="0">
                <a:solidFill>
                  <a:srgbClr val="D11017"/>
                </a:solidFill>
                <a:effectLst>
                  <a:outerShdw blurRad="38100" dist="38100" dir="2700000" algn="tl">
                    <a:srgbClr val="C0C0C0"/>
                  </a:outerShdw>
                </a:effectLst>
                <a:latin typeface="Helvetica" charset="0"/>
                <a:ea typeface="ＭＳ Ｐゴシック" charset="-128"/>
              </a:rPr>
              <a:t>  </a:t>
            </a:r>
            <a:r>
              <a:rPr lang="ja-JP" altLang="en-US" sz="2800" dirty="0">
                <a:solidFill>
                  <a:srgbClr val="0000FF"/>
                </a:solidFill>
                <a:effectLst>
                  <a:outerShdw blurRad="38100" dist="38100" dir="2700000" algn="tl">
                    <a:srgbClr val="C0C0C0"/>
                  </a:outerShdw>
                </a:effectLst>
                <a:latin typeface="Helvetica" charset="0"/>
                <a:ea typeface="ＭＳ Ｐゴシック" charset="-128"/>
              </a:rPr>
              <a:t>‘</a:t>
            </a:r>
            <a:r>
              <a:rPr lang="en-US" altLang="ja-JP" sz="2800" dirty="0">
                <a:solidFill>
                  <a:srgbClr val="0000FF"/>
                </a:solidFill>
                <a:effectLst>
                  <a:outerShdw blurRad="38100" dist="38100" dir="2700000" algn="tl">
                    <a:srgbClr val="C0C0C0"/>
                  </a:outerShdw>
                </a:effectLst>
                <a:latin typeface="Helvetica" charset="0"/>
                <a:ea typeface="ＭＳ Ｐゴシック" charset="-128"/>
              </a:rPr>
              <a:t>Reservoir Age</a:t>
            </a:r>
            <a:r>
              <a:rPr lang="ja-JP" altLang="en-US" sz="2800" dirty="0">
                <a:solidFill>
                  <a:srgbClr val="0000FF"/>
                </a:solidFill>
                <a:effectLst>
                  <a:outerShdw blurRad="38100" dist="38100" dir="2700000" algn="tl">
                    <a:srgbClr val="C0C0C0"/>
                  </a:outerShdw>
                </a:effectLst>
                <a:latin typeface="Helvetica" charset="0"/>
                <a:ea typeface="ＭＳ Ｐゴシック" charset="-128"/>
              </a:rPr>
              <a:t>’</a:t>
            </a:r>
            <a:r>
              <a:rPr lang="en-US" altLang="ja-JP" sz="2800" dirty="0">
                <a:solidFill>
                  <a:srgbClr val="D11017"/>
                </a:solidFill>
                <a:effectLst>
                  <a:outerShdw blurRad="38100" dist="38100" dir="2700000" algn="tl">
                    <a:srgbClr val="C0C0C0"/>
                  </a:outerShdw>
                </a:effectLst>
                <a:latin typeface="Helvetica" charset="0"/>
                <a:ea typeface="ＭＳ Ｐゴシック" charset="-128"/>
              </a:rPr>
              <a:t> </a:t>
            </a:r>
            <a:r>
              <a:rPr lang="en-US" altLang="ja-JP" sz="2800" dirty="0">
                <a:solidFill>
                  <a:srgbClr val="1010C2"/>
                </a:solidFill>
                <a:effectLst>
                  <a:outerShdw blurRad="38100" dist="38100" dir="2700000" algn="tl">
                    <a:srgbClr val="C0C0C0"/>
                  </a:outerShdw>
                </a:effectLst>
                <a:latin typeface="Helvetica" charset="0"/>
                <a:ea typeface="ＭＳ Ｐゴシック" charset="-128"/>
              </a:rPr>
              <a:t>of Non-Polar Surface DIC</a:t>
            </a:r>
            <a:endParaRPr lang="en-US" altLang="en-US" sz="2800" dirty="0">
              <a:solidFill>
                <a:srgbClr val="1010C2"/>
              </a:solidFill>
              <a:ea typeface="ＭＳ Ｐゴシック" charset="-128"/>
            </a:endParaRPr>
          </a:p>
        </p:txBody>
      </p:sp>
      <p:sp>
        <p:nvSpPr>
          <p:cNvPr id="454660" name="Rectangle 4"/>
          <p:cNvSpPr>
            <a:spLocks noChangeArrowheads="1"/>
          </p:cNvSpPr>
          <p:nvPr/>
        </p:nvSpPr>
        <p:spPr bwMode="auto">
          <a:xfrm>
            <a:off x="0" y="3521075"/>
            <a:ext cx="3429000" cy="2862263"/>
          </a:xfrm>
          <a:prstGeom prst="rect">
            <a:avLst/>
          </a:prstGeom>
          <a:noFill/>
          <a:ln w="25400">
            <a:noFill/>
            <a:miter lim="800000"/>
            <a:headEnd/>
            <a:tailEnd/>
          </a:ln>
          <a:effec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sz="2000">
              <a:latin typeface="Arial" charset="0"/>
            </a:endParaRPr>
          </a:p>
          <a:p>
            <a:r>
              <a:rPr lang="en-US" altLang="en-US" sz="2000">
                <a:solidFill>
                  <a:srgbClr val="000000"/>
                </a:solidFill>
                <a:effectLst>
                  <a:outerShdw blurRad="38100" dist="38100" dir="2700000" algn="tl">
                    <a:srgbClr val="C0C0C0"/>
                  </a:outerShdw>
                </a:effectLst>
                <a:latin typeface="Arial" charset="0"/>
              </a:rPr>
              <a:t>• </a:t>
            </a:r>
            <a:r>
              <a:rPr lang="en-US" altLang="en-US" sz="2000" b="1" u="sng">
                <a:solidFill>
                  <a:srgbClr val="000000"/>
                </a:solidFill>
                <a:effectLst>
                  <a:outerShdw blurRad="38100" dist="38100" dir="2700000" algn="tl">
                    <a:srgbClr val="C0C0C0"/>
                  </a:outerShdw>
                </a:effectLst>
                <a:latin typeface="Arial" charset="0"/>
              </a:rPr>
              <a:t>Mixing</a:t>
            </a:r>
            <a:r>
              <a:rPr lang="en-US" altLang="en-US" sz="2000" b="1">
                <a:solidFill>
                  <a:srgbClr val="000000"/>
                </a:solidFill>
                <a:effectLst>
                  <a:outerShdw blurRad="38100" dist="38100" dir="2700000" algn="tl">
                    <a:srgbClr val="C0C0C0"/>
                  </a:outerShdw>
                </a:effectLst>
                <a:latin typeface="Arial" charset="0"/>
              </a:rPr>
              <a:t> of deeper, older waters into the surface</a:t>
            </a:r>
            <a:endParaRPr lang="en-US" altLang="en-US" sz="2000">
              <a:solidFill>
                <a:srgbClr val="000000"/>
              </a:solidFill>
              <a:latin typeface="Arial" charset="0"/>
            </a:endParaRPr>
          </a:p>
          <a:p>
            <a:r>
              <a:rPr lang="en-US" altLang="en-US" sz="2000">
                <a:solidFill>
                  <a:srgbClr val="000000"/>
                </a:solidFill>
                <a:latin typeface="Arial" charset="0"/>
              </a:rPr>
              <a:t> is much larger than gas exchange.</a:t>
            </a:r>
            <a:endParaRPr lang="en-US" altLang="en-US" sz="2000">
              <a:latin typeface="Arial" charset="0"/>
            </a:endParaRPr>
          </a:p>
          <a:p>
            <a:endParaRPr lang="en-US" altLang="en-US" sz="2000">
              <a:latin typeface="Arial" charset="0"/>
            </a:endParaRPr>
          </a:p>
          <a:p>
            <a:r>
              <a:rPr lang="en-US" altLang="en-US" sz="2000">
                <a:latin typeface="Arial" charset="0"/>
              </a:rPr>
              <a:t>• So </a:t>
            </a:r>
            <a:r>
              <a:rPr lang="en-US" altLang="en-US" sz="2000" baseline="30000">
                <a:latin typeface="Arial" charset="0"/>
              </a:rPr>
              <a:t>14</a:t>
            </a:r>
            <a:r>
              <a:rPr lang="en-US" altLang="en-US" sz="2000">
                <a:latin typeface="Arial" charset="0"/>
              </a:rPr>
              <a:t>C is a water mass tracer, </a:t>
            </a:r>
            <a:r>
              <a:rPr lang="en-US" altLang="en-US" sz="2000" u="sng">
                <a:latin typeface="Arial" charset="0"/>
              </a:rPr>
              <a:t>not</a:t>
            </a:r>
            <a:r>
              <a:rPr lang="en-US" altLang="en-US" sz="2000">
                <a:latin typeface="Arial" charset="0"/>
              </a:rPr>
              <a:t> a tracer of air–sea gas exchange.</a:t>
            </a:r>
          </a:p>
        </p:txBody>
      </p:sp>
      <p:grpSp>
        <p:nvGrpSpPr>
          <p:cNvPr id="26627" name="Group 7"/>
          <p:cNvGrpSpPr>
            <a:grpSpLocks/>
          </p:cNvGrpSpPr>
          <p:nvPr/>
        </p:nvGrpSpPr>
        <p:grpSpPr bwMode="auto">
          <a:xfrm>
            <a:off x="3505200" y="1143000"/>
            <a:ext cx="4495800" cy="2976563"/>
            <a:chOff x="2016" y="2160"/>
            <a:chExt cx="2832" cy="1875"/>
          </a:xfrm>
        </p:grpSpPr>
        <p:sp>
          <p:nvSpPr>
            <p:cNvPr id="26641" name="Line 8"/>
            <p:cNvSpPr>
              <a:spLocks noChangeShapeType="1"/>
            </p:cNvSpPr>
            <p:nvPr/>
          </p:nvSpPr>
          <p:spPr bwMode="auto">
            <a:xfrm>
              <a:off x="3216" y="2976"/>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42" name="Line 9"/>
            <p:cNvSpPr>
              <a:spLocks noChangeShapeType="1"/>
            </p:cNvSpPr>
            <p:nvPr/>
          </p:nvSpPr>
          <p:spPr bwMode="auto">
            <a:xfrm flipV="1">
              <a:off x="3408" y="2976"/>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6643" name="Rectangle 10"/>
            <p:cNvSpPr>
              <a:spLocks noChangeArrowheads="1"/>
            </p:cNvSpPr>
            <p:nvPr/>
          </p:nvSpPr>
          <p:spPr bwMode="auto">
            <a:xfrm>
              <a:off x="2064" y="2976"/>
              <a:ext cx="11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solidFill>
                    <a:srgbClr val="00FF00"/>
                  </a:solidFill>
                </a:rPr>
                <a:t>20 mol/m</a:t>
              </a:r>
              <a:r>
                <a:rPr lang="en-US" altLang="en-US" baseline="30000">
                  <a:solidFill>
                    <a:srgbClr val="00FF00"/>
                  </a:solidFill>
                </a:rPr>
                <a:t>2</a:t>
              </a:r>
              <a:r>
                <a:rPr lang="en-US" altLang="en-US">
                  <a:solidFill>
                    <a:srgbClr val="00FF00"/>
                  </a:solidFill>
                </a:rPr>
                <a:t>/y</a:t>
              </a:r>
            </a:p>
          </p:txBody>
        </p:sp>
        <p:sp>
          <p:nvSpPr>
            <p:cNvPr id="32787" name="AutoShape 11"/>
            <p:cNvSpPr>
              <a:spLocks noChangeArrowheads="1"/>
            </p:cNvSpPr>
            <p:nvPr/>
          </p:nvSpPr>
          <p:spPr bwMode="auto">
            <a:xfrm>
              <a:off x="2016" y="3264"/>
              <a:ext cx="2832" cy="765"/>
            </a:xfrm>
            <a:prstGeom prst="cube">
              <a:avLst>
                <a:gd name="adj" fmla="val 25000"/>
              </a:avLst>
            </a:prstGeom>
            <a:solidFill>
              <a:schemeClr val="accent1">
                <a:lumMod val="40000"/>
                <a:lumOff val="60000"/>
                <a:alpha val="63921"/>
              </a:schemeClr>
            </a:solidFill>
            <a:ln w="25400">
              <a:solidFill>
                <a:schemeClr val="tx1"/>
              </a:solidFill>
              <a:miter lim="800000"/>
              <a:headEnd/>
              <a:tailEnd/>
            </a:ln>
          </p:spPr>
          <p:txBody>
            <a:bodyPr wrap="none" anchor="ctr"/>
            <a:lstStyle/>
            <a:p>
              <a:pPr>
                <a:defRPr/>
              </a:pPr>
              <a:endParaRPr lang="en-US">
                <a:ea typeface="ＭＳ Ｐゴシック" charset="0"/>
                <a:cs typeface="ＭＳ Ｐゴシック" charset="0"/>
              </a:endParaRPr>
            </a:p>
          </p:txBody>
        </p:sp>
        <p:sp>
          <p:nvSpPr>
            <p:cNvPr id="26645" name="AutoShape 12"/>
            <p:cNvSpPr>
              <a:spLocks noChangeArrowheads="1"/>
            </p:cNvSpPr>
            <p:nvPr/>
          </p:nvSpPr>
          <p:spPr bwMode="auto">
            <a:xfrm>
              <a:off x="2016" y="2160"/>
              <a:ext cx="2832" cy="765"/>
            </a:xfrm>
            <a:prstGeom prst="cube">
              <a:avLst>
                <a:gd name="adj" fmla="val 25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26646" name="Rectangle 13"/>
            <p:cNvSpPr>
              <a:spLocks noChangeArrowheads="1"/>
            </p:cNvSpPr>
            <p:nvPr/>
          </p:nvSpPr>
          <p:spPr bwMode="auto">
            <a:xfrm>
              <a:off x="3648" y="3744"/>
              <a:ext cx="1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26647" name="Rectangle 14"/>
            <p:cNvSpPr>
              <a:spLocks noChangeArrowheads="1"/>
            </p:cNvSpPr>
            <p:nvPr/>
          </p:nvSpPr>
          <p:spPr bwMode="auto">
            <a:xfrm>
              <a:off x="3168" y="2496"/>
              <a:ext cx="53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800"/>
                <a:t>CO</a:t>
              </a:r>
              <a:r>
                <a:rPr lang="en-US" altLang="en-US" sz="2800" baseline="-25000"/>
                <a:t>2</a:t>
              </a:r>
            </a:p>
          </p:txBody>
        </p:sp>
        <p:sp>
          <p:nvSpPr>
            <p:cNvPr id="26648" name="Rectangle 15"/>
            <p:cNvSpPr>
              <a:spLocks noChangeArrowheads="1"/>
            </p:cNvSpPr>
            <p:nvPr/>
          </p:nvSpPr>
          <p:spPr bwMode="auto">
            <a:xfrm>
              <a:off x="3264" y="3744"/>
              <a:ext cx="14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a:t>[DIC] =200 mol/m</a:t>
              </a:r>
              <a:r>
                <a:rPr lang="en-US" altLang="en-US" sz="2000" baseline="30000"/>
                <a:t>2</a:t>
              </a:r>
              <a:endParaRPr lang="en-US" altLang="en-US" sz="2000"/>
            </a:p>
          </p:txBody>
        </p:sp>
      </p:grpSp>
      <p:sp>
        <p:nvSpPr>
          <p:cNvPr id="26628" name="Rectangle 16"/>
          <p:cNvSpPr>
            <a:spLocks noChangeArrowheads="1"/>
          </p:cNvSpPr>
          <p:nvPr/>
        </p:nvSpPr>
        <p:spPr bwMode="auto">
          <a:xfrm>
            <a:off x="4343400" y="1752600"/>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b="1"/>
              <a:t>Air</a:t>
            </a:r>
          </a:p>
        </p:txBody>
      </p:sp>
      <p:sp>
        <p:nvSpPr>
          <p:cNvPr id="26629" name="Rectangle 17"/>
          <p:cNvSpPr>
            <a:spLocks noChangeArrowheads="1"/>
          </p:cNvSpPr>
          <p:nvPr/>
        </p:nvSpPr>
        <p:spPr bwMode="auto">
          <a:xfrm>
            <a:off x="4114800" y="3352800"/>
            <a:ext cx="1963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b="1"/>
              <a:t>Surface Ocean</a:t>
            </a:r>
            <a:endParaRPr lang="en-US" altLang="en-US" sz="2000"/>
          </a:p>
        </p:txBody>
      </p:sp>
      <p:sp>
        <p:nvSpPr>
          <p:cNvPr id="26630" name="AutoShape 18"/>
          <p:cNvSpPr>
            <a:spLocks noChangeArrowheads="1"/>
          </p:cNvSpPr>
          <p:nvPr/>
        </p:nvSpPr>
        <p:spPr bwMode="auto">
          <a:xfrm flipV="1">
            <a:off x="5867400" y="4114800"/>
            <a:ext cx="228600" cy="990600"/>
          </a:xfrm>
          <a:prstGeom prst="upArrow">
            <a:avLst>
              <a:gd name="adj1" fmla="val 50000"/>
              <a:gd name="adj2" fmla="val 49994"/>
            </a:avLst>
          </a:prstGeom>
          <a:solidFill>
            <a:schemeClr val="tx1"/>
          </a:solidFill>
          <a:ln w="25400">
            <a:solidFill>
              <a:schemeClr val="tx1"/>
            </a:solidFill>
            <a:miter lim="800000"/>
            <a:headEnd/>
            <a:tailEnd/>
          </a:ln>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26631" name="AutoShape 19"/>
          <p:cNvSpPr>
            <a:spLocks noChangeArrowheads="1"/>
          </p:cNvSpPr>
          <p:nvPr/>
        </p:nvSpPr>
        <p:spPr bwMode="auto">
          <a:xfrm>
            <a:off x="3505200" y="4953000"/>
            <a:ext cx="4419600" cy="1143000"/>
          </a:xfrm>
          <a:prstGeom prst="cube">
            <a:avLst>
              <a:gd name="adj" fmla="val 25000"/>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26632" name="Rectangle 20"/>
          <p:cNvSpPr>
            <a:spLocks noChangeArrowheads="1"/>
          </p:cNvSpPr>
          <p:nvPr/>
        </p:nvSpPr>
        <p:spPr bwMode="auto">
          <a:xfrm>
            <a:off x="4191000" y="5410200"/>
            <a:ext cx="2414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2000" b="1"/>
              <a:t>Subsurface Ocean</a:t>
            </a:r>
            <a:endParaRPr lang="en-US" altLang="en-US" sz="2000"/>
          </a:p>
        </p:txBody>
      </p:sp>
      <p:sp>
        <p:nvSpPr>
          <p:cNvPr id="26633" name="Rectangle 21"/>
          <p:cNvSpPr>
            <a:spLocks noChangeArrowheads="1"/>
          </p:cNvSpPr>
          <p:nvPr/>
        </p:nvSpPr>
        <p:spPr bwMode="auto">
          <a:xfrm>
            <a:off x="8253413" y="0"/>
            <a:ext cx="89058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a:t>F</a:t>
            </a:r>
          </a:p>
          <a:p>
            <a:r>
              <a:rPr lang="en-US" altLang="en-US" sz="1800">
                <a:solidFill>
                  <a:schemeClr val="tx2"/>
                </a:solidFill>
              </a:rPr>
              <a:t>∆</a:t>
            </a:r>
          </a:p>
          <a:p>
            <a:r>
              <a:rPr lang="en-US" altLang="en-US" sz="1600" baseline="30000">
                <a:solidFill>
                  <a:srgbClr val="0000FF"/>
                </a:solidFill>
              </a:rPr>
              <a:t>14</a:t>
            </a:r>
            <a:r>
              <a:rPr lang="en-US" altLang="en-US" sz="1600">
                <a:solidFill>
                  <a:srgbClr val="0000FF"/>
                </a:solidFill>
              </a:rPr>
              <a:t>C age</a:t>
            </a:r>
            <a:endParaRPr lang="en-US" altLang="en-US" sz="1600"/>
          </a:p>
        </p:txBody>
      </p:sp>
      <p:sp>
        <p:nvSpPr>
          <p:cNvPr id="26634" name="Rectangle 22"/>
          <p:cNvSpPr>
            <a:spLocks noChangeArrowheads="1"/>
          </p:cNvSpPr>
          <p:nvPr/>
        </p:nvSpPr>
        <p:spPr bwMode="auto">
          <a:xfrm>
            <a:off x="8077200" y="1295400"/>
            <a:ext cx="8953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1.0</a:t>
            </a:r>
          </a:p>
          <a:p>
            <a:r>
              <a:rPr lang="en-US" altLang="en-US" sz="1800">
                <a:solidFill>
                  <a:schemeClr val="tx2"/>
                </a:solidFill>
              </a:rPr>
              <a:t>0‰</a:t>
            </a:r>
          </a:p>
          <a:p>
            <a:r>
              <a:rPr lang="en-US" altLang="en-US" sz="1800">
                <a:solidFill>
                  <a:srgbClr val="0000FF"/>
                </a:solidFill>
              </a:rPr>
              <a:t>0 </a:t>
            </a:r>
            <a:r>
              <a:rPr lang="en-US" altLang="en-US" sz="1800" baseline="30000">
                <a:solidFill>
                  <a:srgbClr val="0000FF"/>
                </a:solidFill>
              </a:rPr>
              <a:t>14</a:t>
            </a:r>
            <a:r>
              <a:rPr lang="en-US" altLang="en-US" sz="1800">
                <a:solidFill>
                  <a:srgbClr val="0000FF"/>
                </a:solidFill>
              </a:rPr>
              <a:t>C y</a:t>
            </a:r>
          </a:p>
        </p:txBody>
      </p:sp>
      <p:sp>
        <p:nvSpPr>
          <p:cNvPr id="26635" name="Rectangle 23"/>
          <p:cNvSpPr>
            <a:spLocks noChangeArrowheads="1"/>
          </p:cNvSpPr>
          <p:nvPr/>
        </p:nvSpPr>
        <p:spPr bwMode="auto">
          <a:xfrm>
            <a:off x="8001000" y="2667000"/>
            <a:ext cx="1143000"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700"/>
              <a:t>.93-.96</a:t>
            </a:r>
          </a:p>
          <a:p>
            <a:r>
              <a:rPr lang="en-US" altLang="en-US" sz="1800">
                <a:solidFill>
                  <a:schemeClr val="tx2"/>
                </a:solidFill>
              </a:rPr>
              <a:t>-70 to </a:t>
            </a:r>
          </a:p>
          <a:p>
            <a:r>
              <a:rPr lang="en-US" altLang="en-US" sz="1800">
                <a:solidFill>
                  <a:schemeClr val="tx2"/>
                </a:solidFill>
              </a:rPr>
              <a:t>-40‰</a:t>
            </a:r>
          </a:p>
          <a:p>
            <a:r>
              <a:rPr lang="en-US" altLang="en-US" sz="1800">
                <a:solidFill>
                  <a:srgbClr val="0000FF"/>
                </a:solidFill>
              </a:rPr>
              <a:t>580-330 </a:t>
            </a:r>
            <a:r>
              <a:rPr lang="en-US" altLang="en-US" sz="1800" baseline="30000">
                <a:solidFill>
                  <a:srgbClr val="0000FF"/>
                </a:solidFill>
              </a:rPr>
              <a:t>14</a:t>
            </a:r>
            <a:r>
              <a:rPr lang="en-US" altLang="en-US" sz="1800">
                <a:solidFill>
                  <a:srgbClr val="0000FF"/>
                </a:solidFill>
              </a:rPr>
              <a:t>C y</a:t>
            </a:r>
          </a:p>
        </p:txBody>
      </p:sp>
      <p:sp>
        <p:nvSpPr>
          <p:cNvPr id="26636" name="Rectangle 25"/>
          <p:cNvSpPr>
            <a:spLocks noChangeArrowheads="1"/>
          </p:cNvSpPr>
          <p:nvPr/>
        </p:nvSpPr>
        <p:spPr bwMode="auto">
          <a:xfrm>
            <a:off x="8305800" y="0"/>
            <a:ext cx="8382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26637" name="Rectangle 26"/>
          <p:cNvSpPr>
            <a:spLocks noChangeArrowheads="1"/>
          </p:cNvSpPr>
          <p:nvPr/>
        </p:nvSpPr>
        <p:spPr bwMode="auto">
          <a:xfrm>
            <a:off x="8077200" y="4419600"/>
            <a:ext cx="10668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a:t>.</a:t>
            </a:r>
            <a:r>
              <a:rPr lang="en-US" altLang="en-US" sz="1600"/>
              <a:t>92-.95</a:t>
            </a:r>
          </a:p>
          <a:p>
            <a:r>
              <a:rPr lang="en-US" altLang="en-US" sz="1600">
                <a:solidFill>
                  <a:schemeClr val="tx2"/>
                </a:solidFill>
              </a:rPr>
              <a:t>-80 to</a:t>
            </a:r>
          </a:p>
          <a:p>
            <a:r>
              <a:rPr lang="en-US" altLang="en-US" sz="1600">
                <a:solidFill>
                  <a:schemeClr val="tx2"/>
                </a:solidFill>
              </a:rPr>
              <a:t>-50‰</a:t>
            </a:r>
          </a:p>
          <a:p>
            <a:r>
              <a:rPr lang="en-US" altLang="en-US" sz="1600">
                <a:solidFill>
                  <a:srgbClr val="0000FF"/>
                </a:solidFill>
              </a:rPr>
              <a:t>670-410 </a:t>
            </a:r>
            <a:r>
              <a:rPr lang="en-US" altLang="en-US" sz="1600" baseline="30000">
                <a:solidFill>
                  <a:srgbClr val="0000FF"/>
                </a:solidFill>
              </a:rPr>
              <a:t>14</a:t>
            </a:r>
            <a:r>
              <a:rPr lang="en-US" altLang="en-US" sz="1600">
                <a:solidFill>
                  <a:srgbClr val="0000FF"/>
                </a:solidFill>
              </a:rPr>
              <a:t>C y</a:t>
            </a:r>
          </a:p>
        </p:txBody>
      </p:sp>
      <p:sp>
        <p:nvSpPr>
          <p:cNvPr id="26638" name="Rectangle 10"/>
          <p:cNvSpPr>
            <a:spLocks noChangeArrowheads="1"/>
          </p:cNvSpPr>
          <p:nvPr/>
        </p:nvSpPr>
        <p:spPr bwMode="auto">
          <a:xfrm>
            <a:off x="3429000" y="4343400"/>
            <a:ext cx="2171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solidFill>
                  <a:srgbClr val="00FF00"/>
                </a:solidFill>
              </a:rPr>
              <a:t>&gt;&gt;20 mol/m</a:t>
            </a:r>
            <a:r>
              <a:rPr lang="en-US" altLang="en-US" baseline="30000">
                <a:solidFill>
                  <a:srgbClr val="00FF00"/>
                </a:solidFill>
              </a:rPr>
              <a:t>2</a:t>
            </a:r>
            <a:r>
              <a:rPr lang="en-US" altLang="en-US">
                <a:solidFill>
                  <a:srgbClr val="00FF00"/>
                </a:solidFill>
              </a:rPr>
              <a:t>/y</a:t>
            </a:r>
          </a:p>
        </p:txBody>
      </p:sp>
      <p:cxnSp>
        <p:nvCxnSpPr>
          <p:cNvPr id="26639" name="Straight Arrow Connector 25"/>
          <p:cNvCxnSpPr>
            <a:cxnSpLocks noChangeShapeType="1"/>
            <a:endCxn id="26634" idx="0"/>
          </p:cNvCxnSpPr>
          <p:nvPr/>
        </p:nvCxnSpPr>
        <p:spPr bwMode="auto">
          <a:xfrm rot="5400000">
            <a:off x="8339138" y="1100137"/>
            <a:ext cx="381000" cy="9525"/>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sp>
        <p:nvSpPr>
          <p:cNvPr id="26640" name="AutoShape 18"/>
          <p:cNvSpPr>
            <a:spLocks noChangeArrowheads="1"/>
          </p:cNvSpPr>
          <p:nvPr/>
        </p:nvSpPr>
        <p:spPr bwMode="auto">
          <a:xfrm>
            <a:off x="6477000" y="4114800"/>
            <a:ext cx="228600" cy="914400"/>
          </a:xfrm>
          <a:prstGeom prst="upArrow">
            <a:avLst>
              <a:gd name="adj1" fmla="val 50000"/>
              <a:gd name="adj2" fmla="val 50000"/>
            </a:avLst>
          </a:prstGeom>
          <a:solidFill>
            <a:srgbClr val="000000"/>
          </a:solidFill>
          <a:ln w="25400">
            <a:solidFill>
              <a:schemeClr val="tx1"/>
            </a:solidFill>
            <a:miter lim="800000"/>
            <a:headEnd/>
            <a:tailEnd/>
          </a:ln>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descr="fig9-8"/>
          <p:cNvPicPr>
            <a:picLocks noChangeAspect="1" noChangeArrowheads="1"/>
          </p:cNvPicPr>
          <p:nvPr/>
        </p:nvPicPr>
        <p:blipFill>
          <a:blip r:embed="rId3">
            <a:extLst>
              <a:ext uri="{28A0092B-C50C-407E-A947-70E740481C1C}">
                <a14:useLocalDpi xmlns:a14="http://schemas.microsoft.com/office/drawing/2010/main" val="0"/>
              </a:ext>
            </a:extLst>
          </a:blip>
          <a:srcRect l="33076"/>
          <a:stretch>
            <a:fillRect/>
          </a:stretch>
        </p:blipFill>
        <p:spPr bwMode="auto">
          <a:xfrm>
            <a:off x="914400" y="1066800"/>
            <a:ext cx="7315200" cy="5133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674" name="Rectangle 3"/>
          <p:cNvSpPr>
            <a:spLocks noGrp="1" noChangeArrowheads="1"/>
          </p:cNvSpPr>
          <p:nvPr>
            <p:ph type="title"/>
          </p:nvPr>
        </p:nvSpPr>
        <p:spPr>
          <a:xfrm>
            <a:off x="0" y="0"/>
            <a:ext cx="9448800" cy="990600"/>
          </a:xfrm>
        </p:spPr>
        <p:txBody>
          <a:bodyPr/>
          <a:lstStyle/>
          <a:p>
            <a:pPr eaLnBrk="1" hangingPunct="1"/>
            <a:r>
              <a:rPr lang="en-US" altLang="zh-TW" sz="3200">
                <a:latin typeface="Helvetica" charset="0"/>
                <a:ea typeface="新細明體" charset="-120"/>
              </a:rPr>
              <a:t> </a:t>
            </a:r>
            <a:r>
              <a:rPr lang="en-US" altLang="zh-TW" sz="3200">
                <a:solidFill>
                  <a:srgbClr val="000000"/>
                </a:solidFill>
                <a:latin typeface="Helvetica" charset="0"/>
                <a:ea typeface="新細明體" charset="-120"/>
              </a:rPr>
              <a:t>Major control on </a:t>
            </a:r>
            <a:r>
              <a:rPr lang="en-US" altLang="zh-TW" sz="3200" baseline="30000">
                <a:solidFill>
                  <a:srgbClr val="000000"/>
                </a:solidFill>
                <a:latin typeface="Helvetica" charset="0"/>
                <a:ea typeface="新細明體" charset="-120"/>
              </a:rPr>
              <a:t>14</a:t>
            </a:r>
            <a:r>
              <a:rPr lang="en-US" altLang="zh-TW" sz="3200">
                <a:solidFill>
                  <a:srgbClr val="000000"/>
                </a:solidFill>
                <a:latin typeface="Helvetica" charset="0"/>
                <a:ea typeface="新細明體" charset="-120"/>
              </a:rPr>
              <a:t>C in the surface ocean…</a:t>
            </a:r>
            <a:br>
              <a:rPr lang="en-US" altLang="zh-TW" sz="3200">
                <a:solidFill>
                  <a:srgbClr val="000000"/>
                </a:solidFill>
                <a:latin typeface="Helvetica" charset="0"/>
                <a:ea typeface="新細明體" charset="-120"/>
              </a:rPr>
            </a:br>
            <a:r>
              <a:rPr lang="en-US" altLang="zh-TW" sz="3200">
                <a:solidFill>
                  <a:srgbClr val="000000"/>
                </a:solidFill>
                <a:latin typeface="Helvetica" charset="0"/>
                <a:ea typeface="新細明體" charset="-120"/>
              </a:rPr>
              <a:t>The Winds</a:t>
            </a:r>
            <a:endParaRPr lang="en-US" altLang="zh-TW" sz="2800">
              <a:solidFill>
                <a:srgbClr val="000000"/>
              </a:solidFill>
              <a:latin typeface="Helvetica" charset="0"/>
              <a:ea typeface="新細明體" charset="-12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0" y="0"/>
            <a:ext cx="9144000" cy="1143000"/>
          </a:xfrm>
        </p:spPr>
        <p:txBody>
          <a:bodyPr/>
          <a:lstStyle/>
          <a:p>
            <a:pPr eaLnBrk="1" hangingPunct="1"/>
            <a:r>
              <a:rPr lang="en-US" altLang="en-US" sz="3200" dirty="0">
                <a:solidFill>
                  <a:srgbClr val="D11017"/>
                </a:solidFill>
                <a:latin typeface="Helvetica" charset="0"/>
                <a:ea typeface="ＭＳ Ｐゴシック" charset="-128"/>
              </a:rPr>
              <a:t> </a:t>
            </a:r>
            <a:r>
              <a:rPr lang="en-US" altLang="en-US" sz="3200" dirty="0">
                <a:solidFill>
                  <a:srgbClr val="000000"/>
                </a:solidFill>
                <a:latin typeface="Helvetica" charset="0"/>
                <a:ea typeface="ＭＳ Ｐゴシック" charset="-128"/>
              </a:rPr>
              <a:t>And the Coriolis Force –&gt; Ekman Transport</a:t>
            </a:r>
            <a:endParaRPr lang="en-US" altLang="en-US" sz="3200" dirty="0">
              <a:solidFill>
                <a:srgbClr val="000000"/>
              </a:solidFill>
              <a:ea typeface="ＭＳ Ｐゴシック" charset="-128"/>
            </a:endParaRPr>
          </a:p>
        </p:txBody>
      </p:sp>
      <p:pic>
        <p:nvPicPr>
          <p:cNvPr id="307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14400"/>
            <a:ext cx="5246688" cy="524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5"/>
          <p:cNvSpPr>
            <a:spLocks noChangeArrowheads="1"/>
          </p:cNvSpPr>
          <p:nvPr/>
        </p:nvSpPr>
        <p:spPr bwMode="auto">
          <a:xfrm>
            <a:off x="7086600" y="3581400"/>
            <a:ext cx="210026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…In Northern</a:t>
            </a:r>
          </a:p>
          <a:p>
            <a:r>
              <a:rPr lang="en-US" altLang="en-US"/>
              <a:t>Hemisphere,</a:t>
            </a:r>
          </a:p>
          <a:p>
            <a:r>
              <a:rPr lang="en-US" altLang="en-US">
                <a:solidFill>
                  <a:srgbClr val="0080FF"/>
                </a:solidFill>
              </a:rPr>
              <a:t>net motion</a:t>
            </a:r>
            <a:r>
              <a:rPr lang="en-US" altLang="en-US"/>
              <a:t> of </a:t>
            </a:r>
          </a:p>
          <a:p>
            <a:r>
              <a:rPr lang="en-US" altLang="en-US"/>
              <a:t>water is to the </a:t>
            </a:r>
          </a:p>
          <a:p>
            <a:r>
              <a:rPr lang="en-US" altLang="en-US"/>
              <a:t>right of </a:t>
            </a:r>
            <a:r>
              <a:rPr lang="en-US" altLang="en-US" b="1">
                <a:solidFill>
                  <a:srgbClr val="FF7D00"/>
                </a:solidFill>
              </a:rPr>
              <a:t>force</a:t>
            </a:r>
            <a:endParaRPr lang="en-US" altLang="en-US"/>
          </a:p>
        </p:txBody>
      </p:sp>
      <p:sp>
        <p:nvSpPr>
          <p:cNvPr id="467974" name="Rectangle 6"/>
          <p:cNvSpPr>
            <a:spLocks noChangeArrowheads="1"/>
          </p:cNvSpPr>
          <p:nvPr/>
        </p:nvSpPr>
        <p:spPr bwMode="auto">
          <a:xfrm>
            <a:off x="5715000" y="990600"/>
            <a:ext cx="1039813" cy="482600"/>
          </a:xfrm>
          <a:prstGeom prst="rect">
            <a:avLst/>
          </a:prstGeom>
          <a:noFill/>
          <a:ln w="25400">
            <a:solidFill>
              <a:schemeClr val="tx1"/>
            </a:solidFill>
            <a:miter lim="800000"/>
            <a:headEnd/>
            <a:tailEnd/>
          </a:ln>
          <a:effectLst/>
        </p:spPr>
        <p:txBody>
          <a:bodyPr wrap="none">
            <a:spAutoFit/>
          </a:bodyPr>
          <a:lstStyle/>
          <a:p>
            <a:pPr>
              <a:defRPr/>
            </a:pPr>
            <a:r>
              <a:rPr lang="en-US" b="1">
                <a:solidFill>
                  <a:srgbClr val="FF7D00"/>
                </a:solidFill>
                <a:effectLst>
                  <a:outerShdw blurRad="38100" dist="38100" dir="2700000" algn="tl">
                    <a:srgbClr val="DDDDDD"/>
                  </a:outerShdw>
                </a:effectLst>
                <a:ea typeface="ＭＳ Ｐゴシック" charset="0"/>
                <a:cs typeface="ＭＳ Ｐゴシック" charset="0"/>
              </a:rPr>
              <a:t>Force</a:t>
            </a:r>
            <a:endParaRPr lang="en-US">
              <a:ea typeface="ＭＳ Ｐゴシック" charset="0"/>
              <a:cs typeface="ＭＳ Ｐゴシック" charset="0"/>
            </a:endParaRPr>
          </a:p>
        </p:txBody>
      </p:sp>
      <p:sp>
        <p:nvSpPr>
          <p:cNvPr id="30725" name="Rectangle 7"/>
          <p:cNvSpPr>
            <a:spLocks noChangeArrowheads="1"/>
          </p:cNvSpPr>
          <p:nvPr/>
        </p:nvSpPr>
        <p:spPr bwMode="auto">
          <a:xfrm>
            <a:off x="6324600" y="20574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solidFill>
                  <a:srgbClr val="0080FF"/>
                </a:solidFill>
              </a:rPr>
              <a:t>Motion</a:t>
            </a:r>
            <a:endParaRPr lang="en-US" altLang="en-US"/>
          </a:p>
        </p:txBody>
      </p:sp>
      <p:sp>
        <p:nvSpPr>
          <p:cNvPr id="30726" name="Rectangle 8"/>
          <p:cNvSpPr>
            <a:spLocks noChangeArrowheads="1"/>
          </p:cNvSpPr>
          <p:nvPr/>
        </p:nvSpPr>
        <p:spPr bwMode="auto">
          <a:xfrm>
            <a:off x="441325" y="1743075"/>
            <a:ext cx="18097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In mid-gyre:</a:t>
            </a:r>
          </a:p>
          <a:p>
            <a:endParaRPr lang="en-US" altLang="en-US"/>
          </a:p>
          <a:p>
            <a:r>
              <a:rPr lang="en-US" altLang="en-US"/>
              <a:t>Surface</a:t>
            </a:r>
          </a:p>
          <a:p>
            <a:r>
              <a:rPr lang="en-US" altLang="en-US"/>
              <a:t>∆ = -50‰</a:t>
            </a:r>
          </a:p>
          <a:p>
            <a:endParaRPr lang="en-US" altLang="en-US"/>
          </a:p>
          <a:p>
            <a:endParaRPr lang="en-US" altLang="en-US"/>
          </a:p>
          <a:p>
            <a:endParaRPr lang="en-US" altLang="en-US"/>
          </a:p>
          <a:p>
            <a:endParaRPr lang="en-US" altLang="en-US"/>
          </a:p>
          <a:p>
            <a:endParaRPr lang="en-US" altLang="en-US"/>
          </a:p>
          <a:p>
            <a:endParaRPr lang="en-US" altLang="en-US"/>
          </a:p>
          <a:p>
            <a:r>
              <a:rPr lang="en-US" altLang="en-US"/>
              <a:t>Subsurface</a:t>
            </a:r>
          </a:p>
          <a:p>
            <a:r>
              <a:rPr lang="en-US" altLang="en-US"/>
              <a:t>∆ = -60‰</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fig9-10"/>
          <p:cNvPicPr>
            <a:picLocks noChangeAspect="1" noChangeArrowheads="1"/>
          </p:cNvPicPr>
          <p:nvPr/>
        </p:nvPicPr>
        <p:blipFill>
          <a:blip r:embed="rId3">
            <a:extLst>
              <a:ext uri="{28A0092B-C50C-407E-A947-70E740481C1C}">
                <a14:useLocalDpi xmlns:a14="http://schemas.microsoft.com/office/drawing/2010/main" val="0"/>
              </a:ext>
            </a:extLst>
          </a:blip>
          <a:srcRect b="17863"/>
          <a:stretch>
            <a:fillRect/>
          </a:stretch>
        </p:blipFill>
        <p:spPr bwMode="auto">
          <a:xfrm>
            <a:off x="228600" y="914400"/>
            <a:ext cx="86518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0" name="Rectangle 3"/>
          <p:cNvSpPr>
            <a:spLocks noGrp="1" noChangeArrowheads="1"/>
          </p:cNvSpPr>
          <p:nvPr>
            <p:ph type="title"/>
          </p:nvPr>
        </p:nvSpPr>
        <p:spPr>
          <a:xfrm>
            <a:off x="304800" y="228600"/>
            <a:ext cx="8532813" cy="585788"/>
          </a:xfrm>
        </p:spPr>
        <p:txBody>
          <a:bodyPr/>
          <a:lstStyle/>
          <a:p>
            <a:pPr eaLnBrk="1" hangingPunct="1"/>
            <a:r>
              <a:rPr lang="en-US" altLang="zh-TW" sz="4000">
                <a:solidFill>
                  <a:srgbClr val="000000"/>
                </a:solidFill>
                <a:latin typeface="Helvetica" charset="0"/>
                <a:ea typeface="新細明體" charset="-120"/>
              </a:rPr>
              <a:t>Surface currents and pre-bomb ∆</a:t>
            </a:r>
          </a:p>
        </p:txBody>
      </p:sp>
      <p:sp>
        <p:nvSpPr>
          <p:cNvPr id="32771" name="AutoShape 4"/>
          <p:cNvSpPr>
            <a:spLocks noChangeArrowheads="1"/>
          </p:cNvSpPr>
          <p:nvPr/>
        </p:nvSpPr>
        <p:spPr bwMode="auto">
          <a:xfrm>
            <a:off x="3810000" y="3429000"/>
            <a:ext cx="914400" cy="914400"/>
          </a:xfrm>
          <a:prstGeom prst="curvedRightArrow">
            <a:avLst>
              <a:gd name="adj1" fmla="val 20000"/>
              <a:gd name="adj2" fmla="val 40000"/>
              <a:gd name="adj3" fmla="val 33333"/>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32772" name="AutoShape 6"/>
          <p:cNvSpPr>
            <a:spLocks noChangeArrowheads="1"/>
          </p:cNvSpPr>
          <p:nvPr/>
        </p:nvSpPr>
        <p:spPr bwMode="auto">
          <a:xfrm>
            <a:off x="1295400" y="3657600"/>
            <a:ext cx="838200" cy="685800"/>
          </a:xfrm>
          <a:prstGeom prst="curvedRightArrow">
            <a:avLst>
              <a:gd name="adj1" fmla="val 20000"/>
              <a:gd name="adj2" fmla="val 40000"/>
              <a:gd name="adj3" fmla="val 40741"/>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32773" name="AutoShape 7"/>
          <p:cNvSpPr>
            <a:spLocks noChangeArrowheads="1"/>
          </p:cNvSpPr>
          <p:nvPr/>
        </p:nvSpPr>
        <p:spPr bwMode="auto">
          <a:xfrm>
            <a:off x="6934200" y="3581400"/>
            <a:ext cx="457200" cy="685800"/>
          </a:xfrm>
          <a:prstGeom prst="curvedRightArrow">
            <a:avLst>
              <a:gd name="adj1" fmla="val 30000"/>
              <a:gd name="adj2" fmla="val 60000"/>
              <a:gd name="adj3" fmla="val 33333"/>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32774" name="AutoShape 9"/>
          <p:cNvSpPr>
            <a:spLocks noChangeArrowheads="1"/>
          </p:cNvSpPr>
          <p:nvPr/>
        </p:nvSpPr>
        <p:spPr bwMode="auto">
          <a:xfrm>
            <a:off x="4114800" y="2133600"/>
            <a:ext cx="962025" cy="914400"/>
          </a:xfrm>
          <a:prstGeom prst="curvedLeftArrow">
            <a:avLst>
              <a:gd name="adj1" fmla="val 20000"/>
              <a:gd name="adj2" fmla="val 40000"/>
              <a:gd name="adj3" fmla="val 35069"/>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32775" name="AutoShape 10"/>
          <p:cNvSpPr>
            <a:spLocks noChangeArrowheads="1"/>
          </p:cNvSpPr>
          <p:nvPr/>
        </p:nvSpPr>
        <p:spPr bwMode="auto">
          <a:xfrm>
            <a:off x="6781800" y="2286000"/>
            <a:ext cx="533400" cy="457200"/>
          </a:xfrm>
          <a:prstGeom prst="curvedLeftArrow">
            <a:avLst>
              <a:gd name="adj1" fmla="val 20000"/>
              <a:gd name="adj2" fmla="val 40000"/>
              <a:gd name="adj3" fmla="val 38889"/>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32776" name="Rectangle 14"/>
          <p:cNvSpPr>
            <a:spLocks noChangeArrowheads="1"/>
          </p:cNvSpPr>
          <p:nvPr/>
        </p:nvSpPr>
        <p:spPr bwMode="auto">
          <a:xfrm>
            <a:off x="212725" y="5832475"/>
            <a:ext cx="184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sz="3000"/>
          </a:p>
        </p:txBody>
      </p:sp>
      <p:grpSp>
        <p:nvGrpSpPr>
          <p:cNvPr id="2" name="Group 16"/>
          <p:cNvGrpSpPr>
            <a:grpSpLocks/>
          </p:cNvGrpSpPr>
          <p:nvPr/>
        </p:nvGrpSpPr>
        <p:grpSpPr bwMode="auto">
          <a:xfrm>
            <a:off x="3124200" y="2362200"/>
            <a:ext cx="2959100" cy="2351088"/>
            <a:chOff x="1968" y="1536"/>
            <a:chExt cx="1864" cy="1481"/>
          </a:xfrm>
        </p:grpSpPr>
        <p:sp>
          <p:nvSpPr>
            <p:cNvPr id="32781" name="Rectangle 11"/>
            <p:cNvSpPr>
              <a:spLocks noChangeArrowheads="1"/>
            </p:cNvSpPr>
            <p:nvPr/>
          </p:nvSpPr>
          <p:spPr bwMode="auto">
            <a:xfrm>
              <a:off x="2688" y="2304"/>
              <a:ext cx="9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b="1"/>
                <a:t>-40 to -50‰</a:t>
              </a:r>
            </a:p>
          </p:txBody>
        </p:sp>
        <p:sp>
          <p:nvSpPr>
            <p:cNvPr id="32782" name="Rectangle 12"/>
            <p:cNvSpPr>
              <a:spLocks noChangeArrowheads="1"/>
            </p:cNvSpPr>
            <p:nvPr/>
          </p:nvSpPr>
          <p:spPr bwMode="auto">
            <a:xfrm>
              <a:off x="3312" y="1968"/>
              <a:ext cx="5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a:t> </a:t>
              </a:r>
              <a:r>
                <a:rPr lang="en-US" altLang="en-US" sz="1800" b="1"/>
                <a:t>-72‰</a:t>
              </a:r>
            </a:p>
          </p:txBody>
        </p:sp>
        <p:sp>
          <p:nvSpPr>
            <p:cNvPr id="32783" name="Rectangle 13"/>
            <p:cNvSpPr>
              <a:spLocks noChangeArrowheads="1"/>
            </p:cNvSpPr>
            <p:nvPr/>
          </p:nvSpPr>
          <p:spPr bwMode="auto">
            <a:xfrm>
              <a:off x="2256" y="2784"/>
              <a:ext cx="10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b="1"/>
                <a:t>-100 to -160‰</a:t>
              </a:r>
            </a:p>
          </p:txBody>
        </p:sp>
        <p:sp>
          <p:nvSpPr>
            <p:cNvPr id="32784" name="Rectangle 15"/>
            <p:cNvSpPr>
              <a:spLocks noChangeArrowheads="1"/>
            </p:cNvSpPr>
            <p:nvPr/>
          </p:nvSpPr>
          <p:spPr bwMode="auto">
            <a:xfrm>
              <a:off x="1968" y="1536"/>
              <a:ext cx="9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a:t>-</a:t>
              </a:r>
              <a:r>
                <a:rPr lang="en-US" altLang="en-US" sz="1800" b="1"/>
                <a:t>40 to -50‰</a:t>
              </a:r>
            </a:p>
          </p:txBody>
        </p:sp>
      </p:grpSp>
      <p:sp>
        <p:nvSpPr>
          <p:cNvPr id="32778" name="Curved Right Arrow 14"/>
          <p:cNvSpPr>
            <a:spLocks noChangeArrowheads="1"/>
          </p:cNvSpPr>
          <p:nvPr/>
        </p:nvSpPr>
        <p:spPr bwMode="auto">
          <a:xfrm>
            <a:off x="1219200" y="5562600"/>
            <a:ext cx="609600" cy="685800"/>
          </a:xfrm>
          <a:prstGeom prst="curvedRightArrow">
            <a:avLst>
              <a:gd name="adj1" fmla="val 25000"/>
              <a:gd name="adj2" fmla="val 50000"/>
              <a:gd name="adj3" fmla="val 25000"/>
            </a:avLst>
          </a:prstGeom>
          <a:noFill/>
          <a:ln w="254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endParaRPr lang="en-US" altLang="en-US"/>
          </a:p>
        </p:txBody>
      </p:sp>
      <p:sp>
        <p:nvSpPr>
          <p:cNvPr id="32779" name="TextBox 15"/>
          <p:cNvSpPr txBox="1">
            <a:spLocks noChangeArrowheads="1"/>
          </p:cNvSpPr>
          <p:nvPr/>
        </p:nvSpPr>
        <p:spPr bwMode="auto">
          <a:xfrm>
            <a:off x="1905000" y="5638800"/>
            <a:ext cx="2571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a:t>= Mid-ocean gyre</a:t>
            </a:r>
          </a:p>
        </p:txBody>
      </p:sp>
      <p:sp>
        <p:nvSpPr>
          <p:cNvPr id="32780" name="Rectangle 12"/>
          <p:cNvSpPr>
            <a:spLocks noChangeArrowheads="1"/>
          </p:cNvSpPr>
          <p:nvPr/>
        </p:nvSpPr>
        <p:spPr bwMode="auto">
          <a:xfrm>
            <a:off x="3505200" y="3048000"/>
            <a:ext cx="150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128"/>
              </a:defRPr>
            </a:lvl1pPr>
            <a:lvl2pPr marL="742950" indent="-285750">
              <a:defRPr sz="2400">
                <a:solidFill>
                  <a:schemeClr val="tx1"/>
                </a:solidFill>
                <a:latin typeface="Helvetica" charset="0"/>
                <a:ea typeface="ＭＳ Ｐゴシック" charset="-128"/>
              </a:defRPr>
            </a:lvl2pPr>
            <a:lvl3pPr marL="1143000" indent="-228600">
              <a:defRPr sz="2400">
                <a:solidFill>
                  <a:schemeClr val="tx1"/>
                </a:solidFill>
                <a:latin typeface="Helvetica" charset="0"/>
                <a:ea typeface="ＭＳ Ｐゴシック" charset="-128"/>
              </a:defRPr>
            </a:lvl3pPr>
            <a:lvl4pPr marL="1600200" indent="-228600">
              <a:defRPr sz="2400">
                <a:solidFill>
                  <a:schemeClr val="tx1"/>
                </a:solidFill>
                <a:latin typeface="Helvetica" charset="0"/>
                <a:ea typeface="ＭＳ Ｐゴシック" charset="-128"/>
              </a:defRPr>
            </a:lvl4pPr>
            <a:lvl5pPr marL="2057400" indent="-228600">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defRPr sz="2400">
                <a:solidFill>
                  <a:schemeClr val="tx1"/>
                </a:solidFill>
                <a:latin typeface="Helvetica" charset="0"/>
                <a:ea typeface="ＭＳ Ｐゴシック" charset="-128"/>
              </a:defRPr>
            </a:lvl9pPr>
          </a:lstStyle>
          <a:p>
            <a:r>
              <a:rPr lang="en-US" altLang="en-US" sz="1800"/>
              <a:t> </a:t>
            </a:r>
            <a:r>
              <a:rPr lang="en-US" altLang="en-US" sz="1800" b="1"/>
              <a:t>-55 to -65‰</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
      <a:dk1>
        <a:srgbClr val="000000"/>
      </a:dk1>
      <a:lt1>
        <a:srgbClr val="FFFFFF"/>
      </a:lt1>
      <a:dk2>
        <a:srgbClr val="FF0000"/>
      </a:dk2>
      <a:lt2>
        <a:srgbClr val="000000"/>
      </a:lt2>
      <a:accent1>
        <a:srgbClr val="2C29F3"/>
      </a:accent1>
      <a:accent2>
        <a:srgbClr val="809EA8"/>
      </a:accent2>
      <a:accent3>
        <a:srgbClr val="FFFFFF"/>
      </a:accent3>
      <a:accent4>
        <a:srgbClr val="000000"/>
      </a:accent4>
      <a:accent5>
        <a:srgbClr val="ACACF8"/>
      </a:accent5>
      <a:accent6>
        <a:srgbClr val="738F98"/>
      </a:accent6>
      <a:hlink>
        <a:srgbClr val="FFCC66"/>
      </a:hlink>
      <a:folHlink>
        <a:srgbClr val="E9DCB9"/>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Helvetica" pitchFamily="-112"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Helvetica" pitchFamily="-112"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FFFFFF"/>
    </a:lt1>
    <a:dk2>
      <a:srgbClr val="FF0000"/>
    </a:dk2>
    <a:lt2>
      <a:srgbClr val="000000"/>
    </a:lt2>
    <a:accent1>
      <a:srgbClr val="2C29F3"/>
    </a:accent1>
    <a:accent2>
      <a:srgbClr val="809EA8"/>
    </a:accent2>
    <a:accent3>
      <a:srgbClr val="FFFFFF"/>
    </a:accent3>
    <a:accent4>
      <a:srgbClr val="000000"/>
    </a:accent4>
    <a:accent5>
      <a:srgbClr val="ACACF8"/>
    </a:accent5>
    <a:accent6>
      <a:srgbClr val="738F98"/>
    </a:accent6>
    <a:hlink>
      <a:srgbClr val="FFCC66"/>
    </a:hlink>
    <a:folHlink>
      <a:srgbClr val="E9DCB9"/>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ppt/theme/themeOverride3.xml><?xml version="1.0" encoding="utf-8"?>
<a:themeOverride xmlns:a="http://schemas.openxmlformats.org/drawingml/2006/main">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emplate>TiBook HD:Applications:Microsoft Office X:Templates:Presentations:Designs:Blank Presentation</Template>
  <TotalTime>18292</TotalTime>
  <Words>2060</Words>
  <Application>Microsoft Macintosh PowerPoint</Application>
  <PresentationFormat>Custom</PresentationFormat>
  <Paragraphs>471</Paragraphs>
  <Slides>53</Slides>
  <Notes>36</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4" baseType="lpstr">
      <vt:lpstr>Helvetica</vt:lpstr>
      <vt:lpstr>ＭＳ Ｐゴシック</vt:lpstr>
      <vt:lpstr>Arial</vt:lpstr>
      <vt:lpstr>Times</vt:lpstr>
      <vt:lpstr>新細明體</vt:lpstr>
      <vt:lpstr>Symbol</vt:lpstr>
      <vt:lpstr>Calibri</vt:lpstr>
      <vt:lpstr>Times New Roman</vt:lpstr>
      <vt:lpstr>Avenir Roman</vt:lpstr>
      <vt:lpstr>Blank Presentation</vt:lpstr>
      <vt:lpstr>Microsoft Equation</vt:lpstr>
      <vt:lpstr>PowerPoint Presentation</vt:lpstr>
      <vt:lpstr>PowerPoint Presentation</vt:lpstr>
      <vt:lpstr>Marine Carbon Reservoirs</vt:lpstr>
      <vt:lpstr>Why does the ocean contain so much DIC? (38,000 GtC)</vt:lpstr>
      <vt:lpstr>PowerPoint Presentation</vt:lpstr>
      <vt:lpstr>  ‘Reservoir Age’ of Non-Polar Surface DIC</vt:lpstr>
      <vt:lpstr> Major control on 14C in the surface ocean… The Winds</vt:lpstr>
      <vt:lpstr> And the Coriolis Force –&gt; Ekman Transport</vt:lpstr>
      <vt:lpstr>Surface currents and pre-bomb ∆</vt:lpstr>
      <vt:lpstr>PowerPoint Presentation</vt:lpstr>
      <vt:lpstr>PowerPoint Presentation</vt:lpstr>
      <vt:lpstr>PowerPoint Presentation</vt:lpstr>
      <vt:lpstr>D  (known-age corrected samples)</vt:lpstr>
      <vt:lpstr>Known age correction</vt:lpstr>
      <vt:lpstr>Known age correction</vt:lpstr>
      <vt:lpstr>Bomb 14C maximum in surface ocean occurs 10 y after that in air</vt:lpstr>
      <vt:lpstr>  Galapagos coral ∆14C</vt:lpstr>
      <vt:lpstr>14C measurements led to our understanding of the deep circulation in the ocean by Broecker and others</vt:lpstr>
      <vt:lpstr>  Deep DIC ∆14C</vt:lpstr>
      <vt:lpstr>Raise 1 or 2 fingers with  the right answer</vt:lpstr>
      <vt:lpstr>Raise 1 or 2 fingers with  the right answer</vt:lpstr>
      <vt:lpstr>Marine Organic Matter</vt:lpstr>
      <vt:lpstr>Why do we care about DOM and POM?</vt:lpstr>
      <vt:lpstr>PowerPoint Presentation</vt:lpstr>
      <vt:lpstr>PowerPoint Presentation</vt:lpstr>
      <vt:lpstr>Cycling of marine organic matter</vt:lpstr>
      <vt:lpstr>DOC Concentration and Flow Direction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see difference in Deep N and S Pacific DOC ∆14C </vt:lpstr>
      <vt:lpstr>New Deep Pacific DOC ∆14C</vt:lpstr>
      <vt:lpstr>PowerPoint Presentation</vt:lpstr>
      <vt:lpstr>Estimate of the amount of bomb  14C in deep N Atlantic DOC</vt:lpstr>
      <vt:lpstr>Estimate of the amount of bomb  14C in deep N Atlantic DOC</vt:lpstr>
      <vt:lpstr>PowerPoint Presentation</vt:lpstr>
      <vt:lpstr>PowerPoint Presentation</vt:lpstr>
      <vt:lpstr>PowerPoint Presentation</vt:lpstr>
      <vt:lpstr>PowerPoint Presentation</vt:lpstr>
      <vt:lpstr> Particulate Organic C (POC)</vt:lpstr>
      <vt:lpstr>PowerPoint Presentation</vt:lpstr>
      <vt:lpstr>PowerPoint Presentation</vt:lpstr>
      <vt:lpstr>PowerPoint Presentation</vt:lpstr>
      <vt:lpstr>Why is DOC So Old? Is BC important?</vt:lpstr>
      <vt:lpstr>Extracting BC from Seawater</vt:lpstr>
      <vt:lpstr>Δ14C of bulk DOC vs. Δ14C of BC in SOC</vt:lpstr>
      <vt:lpstr>Cycling of BC in the Ocean</vt:lpstr>
      <vt:lpstr>Why is DOC So Old? </vt:lpstr>
      <vt:lpstr>PowerPoint Presentation</vt:lpstr>
    </vt:vector>
  </TitlesOfParts>
  <Company>UC Irvine</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Sheila Griffin</dc:creator>
  <cp:lastModifiedBy>Brett Walker</cp:lastModifiedBy>
  <cp:revision>691</cp:revision>
  <cp:lastPrinted>2016-07-27T05:34:43Z</cp:lastPrinted>
  <dcterms:created xsi:type="dcterms:W3CDTF">2011-07-12T15:21:40Z</dcterms:created>
  <dcterms:modified xsi:type="dcterms:W3CDTF">2017-09-28T04:57:25Z</dcterms:modified>
</cp:coreProperties>
</file>